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3"/>
  </p:notesMasterIdLst>
  <p:sldIdLst>
    <p:sldId id="256" r:id="rId2"/>
    <p:sldId id="793" r:id="rId3"/>
    <p:sldId id="716" r:id="rId4"/>
    <p:sldId id="718" r:id="rId5"/>
    <p:sldId id="722" r:id="rId6"/>
    <p:sldId id="719" r:id="rId7"/>
    <p:sldId id="785" r:id="rId8"/>
    <p:sldId id="787" r:id="rId9"/>
    <p:sldId id="786" r:id="rId10"/>
    <p:sldId id="788" r:id="rId11"/>
    <p:sldId id="730" r:id="rId12"/>
    <p:sldId id="791" r:id="rId13"/>
    <p:sldId id="731" r:id="rId14"/>
    <p:sldId id="733" r:id="rId15"/>
    <p:sldId id="734" r:id="rId16"/>
    <p:sldId id="735" r:id="rId17"/>
    <p:sldId id="794" r:id="rId18"/>
    <p:sldId id="720" r:id="rId19"/>
    <p:sldId id="737" r:id="rId20"/>
    <p:sldId id="740" r:id="rId21"/>
    <p:sldId id="741" r:id="rId22"/>
    <p:sldId id="742" r:id="rId23"/>
    <p:sldId id="743" r:id="rId24"/>
    <p:sldId id="744" r:id="rId25"/>
    <p:sldId id="745" r:id="rId26"/>
    <p:sldId id="748" r:id="rId27"/>
    <p:sldId id="747" r:id="rId28"/>
    <p:sldId id="749" r:id="rId29"/>
    <p:sldId id="750" r:id="rId30"/>
    <p:sldId id="751" r:id="rId31"/>
    <p:sldId id="752" r:id="rId32"/>
    <p:sldId id="762" r:id="rId33"/>
    <p:sldId id="763" r:id="rId34"/>
    <p:sldId id="764" r:id="rId35"/>
    <p:sldId id="767" r:id="rId36"/>
    <p:sldId id="766" r:id="rId37"/>
    <p:sldId id="765" r:id="rId38"/>
    <p:sldId id="768" r:id="rId39"/>
    <p:sldId id="769" r:id="rId40"/>
    <p:sldId id="770" r:id="rId41"/>
    <p:sldId id="771" r:id="rId42"/>
    <p:sldId id="772" r:id="rId43"/>
    <p:sldId id="773" r:id="rId44"/>
    <p:sldId id="717" r:id="rId45"/>
    <p:sldId id="775" r:id="rId46"/>
    <p:sldId id="302" r:id="rId47"/>
    <p:sldId id="795" r:id="rId48"/>
    <p:sldId id="806" r:id="rId49"/>
    <p:sldId id="807" r:id="rId50"/>
    <p:sldId id="808" r:id="rId51"/>
    <p:sldId id="809" r:id="rId5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95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AE17"/>
    <a:srgbClr val="EBE5C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8F47434-18B1-4DC6-8232-923E713EA860}" v="15" dt="2024-01-31T14:36:09.16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607" autoAdjust="0"/>
    <p:restoredTop sz="88106" autoAdjust="0"/>
  </p:normalViewPr>
  <p:slideViewPr>
    <p:cSldViewPr snapToGrid="0">
      <p:cViewPr varScale="1">
        <p:scale>
          <a:sx n="94" d="100"/>
          <a:sy n="94" d="100"/>
        </p:scale>
        <p:origin x="456" y="72"/>
      </p:cViewPr>
      <p:guideLst>
        <p:guide orient="horz" pos="595"/>
        <p:guide pos="3840"/>
      </p:guideLst>
    </p:cSldViewPr>
  </p:slideViewPr>
  <p:notesTextViewPr>
    <p:cViewPr>
      <p:scale>
        <a:sx n="125" d="100"/>
        <a:sy n="12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microsoft.com/office/2016/11/relationships/changesInfo" Target="changesInfos/changesInfo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incent Bazinet" userId="884a7853-1c20-468a-ad91-74012e5cbdd0" providerId="ADAL" clId="{E8F47434-18B1-4DC6-8232-923E713EA860}"/>
    <pc:docChg chg="custSel addSld modSld sldOrd">
      <pc:chgData name="Vincent Bazinet" userId="884a7853-1c20-468a-ad91-74012e5cbdd0" providerId="ADAL" clId="{E8F47434-18B1-4DC6-8232-923E713EA860}" dt="2024-01-31T14:43:10.075" v="495" actId="20577"/>
      <pc:docMkLst>
        <pc:docMk/>
      </pc:docMkLst>
      <pc:sldChg chg="addSp modSp mod ord">
        <pc:chgData name="Vincent Bazinet" userId="884a7853-1c20-468a-ad91-74012e5cbdd0" providerId="ADAL" clId="{E8F47434-18B1-4DC6-8232-923E713EA860}" dt="2024-01-31T14:34:30.701" v="451" actId="20577"/>
        <pc:sldMkLst>
          <pc:docMk/>
          <pc:sldMk cId="906037977" sldId="302"/>
        </pc:sldMkLst>
        <pc:spChg chg="add mod">
          <ac:chgData name="Vincent Bazinet" userId="884a7853-1c20-468a-ad91-74012e5cbdd0" providerId="ADAL" clId="{E8F47434-18B1-4DC6-8232-923E713EA860}" dt="2024-01-31T14:34:28.199" v="449"/>
          <ac:spMkLst>
            <pc:docMk/>
            <pc:sldMk cId="906037977" sldId="302"/>
            <ac:spMk id="2" creationId="{210E1700-9D45-AE31-8818-717CA35332D8}"/>
          </ac:spMkLst>
        </pc:spChg>
        <pc:spChg chg="add mod">
          <ac:chgData name="Vincent Bazinet" userId="884a7853-1c20-468a-ad91-74012e5cbdd0" providerId="ADAL" clId="{E8F47434-18B1-4DC6-8232-923E713EA860}" dt="2024-01-31T14:34:30.701" v="451" actId="20577"/>
          <ac:spMkLst>
            <pc:docMk/>
            <pc:sldMk cId="906037977" sldId="302"/>
            <ac:spMk id="15" creationId="{339B12E2-1969-0790-DEF6-97F0230C3091}"/>
          </ac:spMkLst>
        </pc:spChg>
      </pc:sldChg>
      <pc:sldChg chg="addSp delSp modSp mod delAnim modAnim">
        <pc:chgData name="Vincent Bazinet" userId="884a7853-1c20-468a-ad91-74012e5cbdd0" providerId="ADAL" clId="{E8F47434-18B1-4DC6-8232-923E713EA860}" dt="2024-01-31T14:06:31.802" v="446" actId="21"/>
        <pc:sldMkLst>
          <pc:docMk/>
          <pc:sldMk cId="1397846457" sldId="718"/>
        </pc:sldMkLst>
        <pc:picChg chg="add mod ord">
          <ac:chgData name="Vincent Bazinet" userId="884a7853-1c20-468a-ad91-74012e5cbdd0" providerId="ADAL" clId="{E8F47434-18B1-4DC6-8232-923E713EA860}" dt="2024-01-31T14:06:30.577" v="445" actId="167"/>
          <ac:picMkLst>
            <pc:docMk/>
            <pc:sldMk cId="1397846457" sldId="718"/>
            <ac:picMk id="4" creationId="{40533026-4AF0-40FF-C2B0-F9FD515CDA31}"/>
          </ac:picMkLst>
        </pc:picChg>
        <pc:picChg chg="del">
          <ac:chgData name="Vincent Bazinet" userId="884a7853-1c20-468a-ad91-74012e5cbdd0" providerId="ADAL" clId="{E8F47434-18B1-4DC6-8232-923E713EA860}" dt="2024-01-31T14:06:31.802" v="446" actId="21"/>
          <ac:picMkLst>
            <pc:docMk/>
            <pc:sldMk cId="1397846457" sldId="718"/>
            <ac:picMk id="9" creationId="{2628590F-FB5D-9300-9CDE-50BDA66534D9}"/>
          </ac:picMkLst>
        </pc:picChg>
      </pc:sldChg>
      <pc:sldChg chg="modNotesTx">
        <pc:chgData name="Vincent Bazinet" userId="884a7853-1c20-468a-ad91-74012e5cbdd0" providerId="ADAL" clId="{E8F47434-18B1-4DC6-8232-923E713EA860}" dt="2024-01-31T14:43:10.075" v="495" actId="20577"/>
        <pc:sldMkLst>
          <pc:docMk/>
          <pc:sldMk cId="2723975324" sldId="747"/>
        </pc:sldMkLst>
      </pc:sldChg>
      <pc:sldChg chg="ord">
        <pc:chgData name="Vincent Bazinet" userId="884a7853-1c20-468a-ad91-74012e5cbdd0" providerId="ADAL" clId="{E8F47434-18B1-4DC6-8232-923E713EA860}" dt="2024-01-31T13:01:39.226" v="436"/>
        <pc:sldMkLst>
          <pc:docMk/>
          <pc:sldMk cId="3384667982" sldId="771"/>
        </pc:sldMkLst>
      </pc:sldChg>
      <pc:sldChg chg="modAnim">
        <pc:chgData name="Vincent Bazinet" userId="884a7853-1c20-468a-ad91-74012e5cbdd0" providerId="ADAL" clId="{E8F47434-18B1-4DC6-8232-923E713EA860}" dt="2024-01-31T13:49:34.646" v="437"/>
        <pc:sldMkLst>
          <pc:docMk/>
          <pc:sldMk cId="2727407676" sldId="794"/>
        </pc:sldMkLst>
      </pc:sldChg>
      <pc:sldChg chg="addSp delSp modSp add mod delAnim">
        <pc:chgData name="Vincent Bazinet" userId="884a7853-1c20-468a-ad91-74012e5cbdd0" providerId="ADAL" clId="{E8F47434-18B1-4DC6-8232-923E713EA860}" dt="2024-01-31T14:34:35.026" v="455" actId="20577"/>
        <pc:sldMkLst>
          <pc:docMk/>
          <pc:sldMk cId="3392847640" sldId="795"/>
        </pc:sldMkLst>
        <pc:spChg chg="del mod">
          <ac:chgData name="Vincent Bazinet" userId="884a7853-1c20-468a-ad91-74012e5cbdd0" providerId="ADAL" clId="{E8F47434-18B1-4DC6-8232-923E713EA860}" dt="2024-01-31T12:53:17.267" v="395" actId="21"/>
          <ac:spMkLst>
            <pc:docMk/>
            <pc:sldMk cId="3392847640" sldId="795"/>
            <ac:spMk id="2" creationId="{CBF0D0ED-60C4-AD81-28E4-28A3B85EF427}"/>
          </ac:spMkLst>
        </pc:spChg>
        <pc:spChg chg="mod">
          <ac:chgData name="Vincent Bazinet" userId="884a7853-1c20-468a-ad91-74012e5cbdd0" providerId="ADAL" clId="{E8F47434-18B1-4DC6-8232-923E713EA860}" dt="2024-01-31T14:34:35.026" v="455" actId="20577"/>
          <ac:spMkLst>
            <pc:docMk/>
            <pc:sldMk cId="3392847640" sldId="795"/>
            <ac:spMk id="7" creationId="{99839AC5-7193-80F2-E6C5-12C072F4EA8A}"/>
          </ac:spMkLst>
        </pc:spChg>
        <pc:spChg chg="add del mod">
          <ac:chgData name="Vincent Bazinet" userId="884a7853-1c20-468a-ad91-74012e5cbdd0" providerId="ADAL" clId="{E8F47434-18B1-4DC6-8232-923E713EA860}" dt="2024-01-31T12:52:58.510" v="388" actId="21"/>
          <ac:spMkLst>
            <pc:docMk/>
            <pc:sldMk cId="3392847640" sldId="795"/>
            <ac:spMk id="10" creationId="{5302A614-21B1-9ADC-95A7-F5B93FF948B3}"/>
          </ac:spMkLst>
        </pc:spChg>
        <pc:spChg chg="add mod">
          <ac:chgData name="Vincent Bazinet" userId="884a7853-1c20-468a-ad91-74012e5cbdd0" providerId="ADAL" clId="{E8F47434-18B1-4DC6-8232-923E713EA860}" dt="2024-01-31T12:53:23.267" v="398" actId="1076"/>
          <ac:spMkLst>
            <pc:docMk/>
            <pc:sldMk cId="3392847640" sldId="795"/>
            <ac:spMk id="11" creationId="{B069EA3E-54D8-3728-0774-41EE0E67E6F1}"/>
          </ac:spMkLst>
        </pc:spChg>
        <pc:spChg chg="add mod">
          <ac:chgData name="Vincent Bazinet" userId="884a7853-1c20-468a-ad91-74012e5cbdd0" providerId="ADAL" clId="{E8F47434-18B1-4DC6-8232-923E713EA860}" dt="2024-01-31T13:00:42.235" v="426" actId="20577"/>
          <ac:spMkLst>
            <pc:docMk/>
            <pc:sldMk cId="3392847640" sldId="795"/>
            <ac:spMk id="12" creationId="{AECF7128-B713-04DA-B995-6ED8C06BF5BA}"/>
          </ac:spMkLst>
        </pc:spChg>
        <pc:spChg chg="mod">
          <ac:chgData name="Vincent Bazinet" userId="884a7853-1c20-468a-ad91-74012e5cbdd0" providerId="ADAL" clId="{E8F47434-18B1-4DC6-8232-923E713EA860}" dt="2024-01-31T12:49:54.410" v="22" actId="20577"/>
          <ac:spMkLst>
            <pc:docMk/>
            <pc:sldMk cId="3392847640" sldId="795"/>
            <ac:spMk id="13" creationId="{2EB240FF-0C20-ADD8-384F-4BB6DDA032BC}"/>
          </ac:spMkLst>
        </pc:spChg>
        <pc:picChg chg="add mod">
          <ac:chgData name="Vincent Bazinet" userId="884a7853-1c20-468a-ad91-74012e5cbdd0" providerId="ADAL" clId="{E8F47434-18B1-4DC6-8232-923E713EA860}" dt="2024-01-31T12:53:21.487" v="397" actId="1076"/>
          <ac:picMkLst>
            <pc:docMk/>
            <pc:sldMk cId="3392847640" sldId="795"/>
            <ac:picMk id="3" creationId="{06761BEE-7082-6FA1-8297-77EEFB1E2473}"/>
          </ac:picMkLst>
        </pc:picChg>
        <pc:picChg chg="del">
          <ac:chgData name="Vincent Bazinet" userId="884a7853-1c20-468a-ad91-74012e5cbdd0" providerId="ADAL" clId="{E8F47434-18B1-4DC6-8232-923E713EA860}" dt="2024-01-31T12:49:45.037" v="1" actId="21"/>
          <ac:picMkLst>
            <pc:docMk/>
            <pc:sldMk cId="3392847640" sldId="795"/>
            <ac:picMk id="4" creationId="{45AC4786-6FCF-C99D-7925-BCF9EBB03834}"/>
          </ac:picMkLst>
        </pc:picChg>
        <pc:picChg chg="del">
          <ac:chgData name="Vincent Bazinet" userId="884a7853-1c20-468a-ad91-74012e5cbdd0" providerId="ADAL" clId="{E8F47434-18B1-4DC6-8232-923E713EA860}" dt="2024-01-31T12:49:45.037" v="1" actId="21"/>
          <ac:picMkLst>
            <pc:docMk/>
            <pc:sldMk cId="3392847640" sldId="795"/>
            <ac:picMk id="5" creationId="{A814FD49-1943-68BC-D9EE-D4DC3CA7BB93}"/>
          </ac:picMkLst>
        </pc:picChg>
        <pc:picChg chg="del">
          <ac:chgData name="Vincent Bazinet" userId="884a7853-1c20-468a-ad91-74012e5cbdd0" providerId="ADAL" clId="{E8F47434-18B1-4DC6-8232-923E713EA860}" dt="2024-01-31T12:49:45.037" v="1" actId="21"/>
          <ac:picMkLst>
            <pc:docMk/>
            <pc:sldMk cId="3392847640" sldId="795"/>
            <ac:picMk id="9" creationId="{B584C7B1-8CB9-FBC7-DB11-D7D4FE51490D}"/>
          </ac:picMkLst>
        </pc:picChg>
      </pc:sldChg>
      <pc:sldChg chg="modSp add mod">
        <pc:chgData name="Vincent Bazinet" userId="884a7853-1c20-468a-ad91-74012e5cbdd0" providerId="ADAL" clId="{E8F47434-18B1-4DC6-8232-923E713EA860}" dt="2024-01-31T14:34:38.658" v="459" actId="20577"/>
        <pc:sldMkLst>
          <pc:docMk/>
          <pc:sldMk cId="2610253384" sldId="806"/>
        </pc:sldMkLst>
        <pc:spChg chg="mod">
          <ac:chgData name="Vincent Bazinet" userId="884a7853-1c20-468a-ad91-74012e5cbdd0" providerId="ADAL" clId="{E8F47434-18B1-4DC6-8232-923E713EA860}" dt="2024-01-31T14:34:38.658" v="459" actId="20577"/>
          <ac:spMkLst>
            <pc:docMk/>
            <pc:sldMk cId="2610253384" sldId="806"/>
            <ac:spMk id="3" creationId="{9FE82AED-43F6-7E7C-A9E7-35714CCA9F4E}"/>
          </ac:spMkLst>
        </pc:spChg>
        <pc:spChg chg="mod">
          <ac:chgData name="Vincent Bazinet" userId="884a7853-1c20-468a-ad91-74012e5cbdd0" providerId="ADAL" clId="{E8F47434-18B1-4DC6-8232-923E713EA860}" dt="2024-01-31T13:01:04.504" v="432"/>
          <ac:spMkLst>
            <pc:docMk/>
            <pc:sldMk cId="2610253384" sldId="806"/>
            <ac:spMk id="6" creationId="{BA28264C-32E6-EFB3-40AF-B887C96B85A1}"/>
          </ac:spMkLst>
        </pc:spChg>
      </pc:sldChg>
      <pc:sldChg chg="modSp add mod">
        <pc:chgData name="Vincent Bazinet" userId="884a7853-1c20-468a-ad91-74012e5cbdd0" providerId="ADAL" clId="{E8F47434-18B1-4DC6-8232-923E713EA860}" dt="2024-01-31T14:34:42.301" v="461" actId="20577"/>
        <pc:sldMkLst>
          <pc:docMk/>
          <pc:sldMk cId="1283615534" sldId="807"/>
        </pc:sldMkLst>
        <pc:spChg chg="mod">
          <ac:chgData name="Vincent Bazinet" userId="884a7853-1c20-468a-ad91-74012e5cbdd0" providerId="ADAL" clId="{E8F47434-18B1-4DC6-8232-923E713EA860}" dt="2024-01-31T14:34:42.301" v="461" actId="20577"/>
          <ac:spMkLst>
            <pc:docMk/>
            <pc:sldMk cId="1283615534" sldId="807"/>
            <ac:spMk id="3" creationId="{9FE82AED-43F6-7E7C-A9E7-35714CCA9F4E}"/>
          </ac:spMkLst>
        </pc:spChg>
        <pc:spChg chg="mod">
          <ac:chgData name="Vincent Bazinet" userId="884a7853-1c20-468a-ad91-74012e5cbdd0" providerId="ADAL" clId="{E8F47434-18B1-4DC6-8232-923E713EA860}" dt="2024-01-31T13:01:17.867" v="434"/>
          <ac:spMkLst>
            <pc:docMk/>
            <pc:sldMk cId="1283615534" sldId="807"/>
            <ac:spMk id="6" creationId="{BA28264C-32E6-EFB3-40AF-B887C96B85A1}"/>
          </ac:spMkLst>
        </pc:spChg>
      </pc:sldChg>
      <pc:sldChg chg="addSp delSp modSp add mod">
        <pc:chgData name="Vincent Bazinet" userId="884a7853-1c20-468a-ad91-74012e5cbdd0" providerId="ADAL" clId="{E8F47434-18B1-4DC6-8232-923E713EA860}" dt="2024-01-31T14:38:04.685" v="494" actId="1076"/>
        <pc:sldMkLst>
          <pc:docMk/>
          <pc:sldMk cId="2498822903" sldId="808"/>
        </pc:sldMkLst>
        <pc:spChg chg="del">
          <ac:chgData name="Vincent Bazinet" userId="884a7853-1c20-468a-ad91-74012e5cbdd0" providerId="ADAL" clId="{E8F47434-18B1-4DC6-8232-923E713EA860}" dt="2024-01-31T14:35:12.554" v="464" actId="21"/>
          <ac:spMkLst>
            <pc:docMk/>
            <pc:sldMk cId="2498822903" sldId="808"/>
            <ac:spMk id="9" creationId="{6955FAC4-5EA3-CB71-186A-401734B3052D}"/>
          </ac:spMkLst>
        </pc:spChg>
        <pc:picChg chg="del">
          <ac:chgData name="Vincent Bazinet" userId="884a7853-1c20-468a-ad91-74012e5cbdd0" providerId="ADAL" clId="{E8F47434-18B1-4DC6-8232-923E713EA860}" dt="2024-01-31T14:35:11.819" v="463" actId="21"/>
          <ac:picMkLst>
            <pc:docMk/>
            <pc:sldMk cId="2498822903" sldId="808"/>
            <ac:picMk id="5" creationId="{F4BE9F81-56A1-61DA-C005-8FF3682554A4}"/>
          </ac:picMkLst>
        </pc:picChg>
        <pc:picChg chg="add mod">
          <ac:chgData name="Vincent Bazinet" userId="884a7853-1c20-468a-ad91-74012e5cbdd0" providerId="ADAL" clId="{E8F47434-18B1-4DC6-8232-923E713EA860}" dt="2024-01-31T14:38:04.685" v="494" actId="1076"/>
          <ac:picMkLst>
            <pc:docMk/>
            <pc:sldMk cId="2498822903" sldId="808"/>
            <ac:picMk id="7" creationId="{B14C36F1-50E5-6001-0050-E0BEBB7D4EB4}"/>
          </ac:picMkLst>
        </pc:picChg>
      </pc:sldChg>
      <pc:sldChg chg="addSp delSp modSp add mod">
        <pc:chgData name="Vincent Bazinet" userId="884a7853-1c20-468a-ad91-74012e5cbdd0" providerId="ADAL" clId="{E8F47434-18B1-4DC6-8232-923E713EA860}" dt="2024-01-31T14:36:21.612" v="491" actId="255"/>
        <pc:sldMkLst>
          <pc:docMk/>
          <pc:sldMk cId="634714037" sldId="809"/>
        </pc:sldMkLst>
        <pc:spChg chg="del">
          <ac:chgData name="Vincent Bazinet" userId="884a7853-1c20-468a-ad91-74012e5cbdd0" providerId="ADAL" clId="{E8F47434-18B1-4DC6-8232-923E713EA860}" dt="2024-01-31T14:36:06.630" v="477" actId="21"/>
          <ac:spMkLst>
            <pc:docMk/>
            <pc:sldMk cId="634714037" sldId="809"/>
            <ac:spMk id="2" creationId="{26276B08-7B36-6FC2-13BF-B759CF46A453}"/>
          </ac:spMkLst>
        </pc:spChg>
        <pc:spChg chg="del">
          <ac:chgData name="Vincent Bazinet" userId="884a7853-1c20-468a-ad91-74012e5cbdd0" providerId="ADAL" clId="{E8F47434-18B1-4DC6-8232-923E713EA860}" dt="2024-01-31T14:36:05.347" v="476" actId="21"/>
          <ac:spMkLst>
            <pc:docMk/>
            <pc:sldMk cId="634714037" sldId="809"/>
            <ac:spMk id="3" creationId="{9FE82AED-43F6-7E7C-A9E7-35714CCA9F4E}"/>
          </ac:spMkLst>
        </pc:spChg>
        <pc:spChg chg="add mod">
          <ac:chgData name="Vincent Bazinet" userId="884a7853-1c20-468a-ad91-74012e5cbdd0" providerId="ADAL" clId="{E8F47434-18B1-4DC6-8232-923E713EA860}" dt="2024-01-31T14:36:21.612" v="491" actId="255"/>
          <ac:spMkLst>
            <pc:docMk/>
            <pc:sldMk cId="634714037" sldId="809"/>
            <ac:spMk id="4" creationId="{68AC88C7-7D8D-D9FB-5C03-83CA33A14F02}"/>
          </ac:spMkLst>
        </pc:spChg>
        <pc:spChg chg="del">
          <ac:chgData name="Vincent Bazinet" userId="884a7853-1c20-468a-ad91-74012e5cbdd0" providerId="ADAL" clId="{E8F47434-18B1-4DC6-8232-923E713EA860}" dt="2024-01-31T14:36:03.538" v="475" actId="21"/>
          <ac:spMkLst>
            <pc:docMk/>
            <pc:sldMk cId="634714037" sldId="809"/>
            <ac:spMk id="6" creationId="{BA28264C-32E6-EFB3-40AF-B887C96B85A1}"/>
          </ac:spMkLst>
        </pc:spChg>
        <pc:spChg chg="del">
          <ac:chgData name="Vincent Bazinet" userId="884a7853-1c20-468a-ad91-74012e5cbdd0" providerId="ADAL" clId="{E8F47434-18B1-4DC6-8232-923E713EA860}" dt="2024-01-31T14:36:00.637" v="473" actId="21"/>
          <ac:spMkLst>
            <pc:docMk/>
            <pc:sldMk cId="634714037" sldId="809"/>
            <ac:spMk id="13" creationId="{2EB240FF-0C20-ADD8-384F-4BB6DDA032BC}"/>
          </ac:spMkLst>
        </pc:spChg>
        <pc:picChg chg="del">
          <ac:chgData name="Vincent Bazinet" userId="884a7853-1c20-468a-ad91-74012e5cbdd0" providerId="ADAL" clId="{E8F47434-18B1-4DC6-8232-923E713EA860}" dt="2024-01-31T14:35:42.902" v="472" actId="21"/>
          <ac:picMkLst>
            <pc:docMk/>
            <pc:sldMk cId="634714037" sldId="809"/>
            <ac:picMk id="7" creationId="{B14C36F1-50E5-6001-0050-E0BEBB7D4EB4}"/>
          </ac:picMkLst>
        </pc:picChg>
        <pc:picChg chg="del">
          <ac:chgData name="Vincent Bazinet" userId="884a7853-1c20-468a-ad91-74012e5cbdd0" providerId="ADAL" clId="{E8F47434-18B1-4DC6-8232-923E713EA860}" dt="2024-01-31T14:36:01.953" v="474" actId="21"/>
          <ac:picMkLst>
            <pc:docMk/>
            <pc:sldMk cId="634714037" sldId="809"/>
            <ac:picMk id="8" creationId="{D6321653-82B5-1769-91F6-49265F5250B7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71B03-5F6A-4745-9FBB-4EBED2B02CEF}" type="datetimeFigureOut">
              <a:rPr lang="en-CA" smtClean="0"/>
              <a:t>2024-01-31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EB4429-090F-422F-B955-267576E5F70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880747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EB4429-090F-422F-B955-267576E5F705}" type="slidenum">
              <a:rPr lang="en-CA" smtClean="0"/>
              <a:t>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94072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EB4429-090F-422F-B955-267576E5F705}" type="slidenum">
              <a:rPr lang="en-CA" smtClean="0"/>
              <a:t>10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606540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EB4429-090F-422F-B955-267576E5F705}" type="slidenum">
              <a:rPr lang="en-CA" smtClean="0"/>
              <a:t>11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437611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EB4429-090F-422F-B955-267576E5F705}" type="slidenum">
              <a:rPr lang="en-CA" smtClean="0"/>
              <a:t>12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518494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EB4429-090F-422F-B955-267576E5F705}" type="slidenum">
              <a:rPr lang="en-CA" smtClean="0"/>
              <a:t>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680178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EB4429-090F-422F-B955-267576E5F705}" type="slidenum">
              <a:rPr lang="en-CA" smtClean="0"/>
              <a:t>14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43544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EB4429-090F-422F-B955-267576E5F705}" type="slidenum">
              <a:rPr lang="en-CA" smtClean="0"/>
              <a:t>15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192717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EB4429-090F-422F-B955-267576E5F705}" type="slidenum">
              <a:rPr lang="en-CA" smtClean="0"/>
              <a:t>16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580595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EB4429-090F-422F-B955-267576E5F705}" type="slidenum">
              <a:rPr lang="en-CA" smtClean="0"/>
              <a:t>17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072695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EB4429-090F-422F-B955-267576E5F705}" type="slidenum">
              <a:rPr lang="en-CA" smtClean="0"/>
              <a:t>18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208519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EB4429-090F-422F-B955-267576E5F705}" type="slidenum">
              <a:rPr lang="en-CA" smtClean="0"/>
              <a:t>19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339647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EB4429-090F-422F-B955-267576E5F705}" type="slidenum">
              <a:rPr lang="en-CA" smtClean="0"/>
              <a:t>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1487496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EB4429-090F-422F-B955-267576E5F705}" type="slidenum">
              <a:rPr lang="en-CA" smtClean="0"/>
              <a:t>20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7632613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EB4429-090F-422F-B955-267576E5F705}" type="slidenum">
              <a:rPr lang="en-CA" smtClean="0"/>
              <a:t>21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2439193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EB4429-090F-422F-B955-267576E5F705}" type="slidenum">
              <a:rPr lang="en-CA" smtClean="0"/>
              <a:t>22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1483246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EB4429-090F-422F-B955-267576E5F705}" type="slidenum">
              <a:rPr lang="en-CA" smtClean="0"/>
              <a:t>23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0293587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EB4429-090F-422F-B955-267576E5F705}" type="slidenum">
              <a:rPr lang="en-CA" smtClean="0"/>
              <a:t>24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9805897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EB4429-090F-422F-B955-267576E5F705}" type="slidenum">
              <a:rPr lang="en-CA" smtClean="0"/>
              <a:t>25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3938415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EB4429-090F-422F-B955-267576E5F705}" type="slidenum">
              <a:rPr lang="en-CA" smtClean="0"/>
              <a:t>26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030532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EB4429-090F-422F-B955-267576E5F705}" type="slidenum">
              <a:rPr lang="en-CA" smtClean="0"/>
              <a:t>27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9072768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EB4429-090F-422F-B955-267576E5F705}" type="slidenum">
              <a:rPr lang="en-CA" smtClean="0"/>
              <a:t>28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379852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EB4429-090F-422F-B955-267576E5F705}" type="slidenum">
              <a:rPr lang="en-CA" smtClean="0"/>
              <a:t>29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262135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EB4429-090F-422F-B955-267576E5F705}" type="slidenum">
              <a:rPr lang="en-CA" smtClean="0"/>
              <a:t>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2920742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EB4429-090F-422F-B955-267576E5F705}" type="slidenum">
              <a:rPr lang="en-CA" smtClean="0"/>
              <a:t>30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0958255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EB4429-090F-422F-B955-267576E5F705}" type="slidenum">
              <a:rPr lang="en-CA" smtClean="0"/>
              <a:t>31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262894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EB4429-090F-422F-B955-267576E5F705}" type="slidenum">
              <a:rPr lang="en-CA" smtClean="0"/>
              <a:t>32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2577583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EB4429-090F-422F-B955-267576E5F705}" type="slidenum">
              <a:rPr lang="en-CA" smtClean="0"/>
              <a:t>33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0166321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EB4429-090F-422F-B955-267576E5F705}" type="slidenum">
              <a:rPr lang="en-CA" smtClean="0"/>
              <a:t>34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0700359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EB4429-090F-422F-B955-267576E5F705}" type="slidenum">
              <a:rPr lang="en-CA" smtClean="0"/>
              <a:t>35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5546572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EB4429-090F-422F-B955-267576E5F705}" type="slidenum">
              <a:rPr lang="en-CA" smtClean="0"/>
              <a:t>36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5993033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EB4429-090F-422F-B955-267576E5F705}" type="slidenum">
              <a:rPr lang="en-CA" smtClean="0"/>
              <a:t>37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2923110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EB4429-090F-422F-B955-267576E5F705}" type="slidenum">
              <a:rPr lang="en-CA" smtClean="0"/>
              <a:t>38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3412486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EB4429-090F-422F-B955-267576E5F705}" type="slidenum">
              <a:rPr lang="en-CA" smtClean="0"/>
              <a:t>39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110374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EB4429-090F-422F-B955-267576E5F705}" type="slidenum">
              <a:rPr lang="en-CA" smtClean="0"/>
              <a:t>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727288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EB4429-090F-422F-B955-267576E5F705}" type="slidenum">
              <a:rPr lang="en-CA" smtClean="0"/>
              <a:t>40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9656374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EB4429-090F-422F-B955-267576E5F705}" type="slidenum">
              <a:rPr lang="en-CA" smtClean="0"/>
              <a:t>41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51775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EB4429-090F-422F-B955-267576E5F705}" type="slidenum">
              <a:rPr lang="en-CA" smtClean="0"/>
              <a:t>42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2424513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EB4429-090F-422F-B955-267576E5F705}" type="slidenum">
              <a:rPr lang="en-CA" smtClean="0"/>
              <a:t>43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9007765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EB4429-090F-422F-B955-267576E5F705}" type="slidenum">
              <a:rPr lang="en-CA" smtClean="0"/>
              <a:t>44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5356137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EB4429-090F-422F-B955-267576E5F705}" type="slidenum">
              <a:rPr lang="en-CA" smtClean="0"/>
              <a:t>45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8826338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EB4429-090F-422F-B955-267576E5F705}" type="slidenum">
              <a:rPr lang="en-CA" smtClean="0"/>
              <a:t>46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1488492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EB4429-090F-422F-B955-267576E5F705}" type="slidenum">
              <a:rPr lang="en-CA" smtClean="0"/>
              <a:t>47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478335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EB4429-090F-422F-B955-267576E5F705}" type="slidenum">
              <a:rPr lang="en-CA" smtClean="0"/>
              <a:t>48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9157167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EB4429-090F-422F-B955-267576E5F705}" type="slidenum">
              <a:rPr lang="en-CA" smtClean="0"/>
              <a:t>49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738243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EB4429-090F-422F-B955-267576E5F705}" type="slidenum">
              <a:rPr lang="en-CA" smtClean="0"/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4116764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EB4429-090F-422F-B955-267576E5F705}" type="slidenum">
              <a:rPr lang="en-CA" smtClean="0"/>
              <a:t>50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7137935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EB4429-090F-422F-B955-267576E5F705}" type="slidenum">
              <a:rPr lang="en-CA" smtClean="0"/>
              <a:t>51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062350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EB4429-090F-422F-B955-267576E5F705}" type="slidenum">
              <a:rPr lang="en-CA" smtClean="0"/>
              <a:t>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644835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EB4429-090F-422F-B955-267576E5F705}" type="slidenum">
              <a:rPr lang="en-CA" smtClean="0"/>
              <a:t>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629180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EB4429-090F-422F-B955-267576E5F705}" type="slidenum">
              <a:rPr lang="en-CA" smtClean="0"/>
              <a:t>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698807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EB4429-090F-422F-B955-267576E5F705}" type="slidenum">
              <a:rPr lang="en-CA" smtClean="0"/>
              <a:t>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80914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1/31/2024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1/31/2024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1/31/2024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1/31/2024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1/31/2024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1/31/2024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1/31/2024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9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hyperlink" Target="https://netneurolab.github.io/neuromaps/user_guide/atlases.html" TargetMode="External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4.png"/><Relationship Id="rId9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hyperlink" Target="https://netneurolab.github.io/neuromaps/user_guide/transformations.html" TargetMode="Externa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jpeg"/><Relationship Id="rId4" Type="http://schemas.openxmlformats.org/officeDocument/2006/relationships/hyperlink" Target="https://github.com/netneurolab/markello_neuromaps/blob/main/neuromaps-dev/nmdev/regfusion.py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9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6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9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9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4.png"/><Relationship Id="rId3" Type="http://schemas.openxmlformats.org/officeDocument/2006/relationships/image" Target="../media/image45.png"/><Relationship Id="rId7" Type="http://schemas.openxmlformats.org/officeDocument/2006/relationships/image" Target="../media/image48.png"/><Relationship Id="rId12" Type="http://schemas.openxmlformats.org/officeDocument/2006/relationships/image" Target="../media/image5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5" Type="http://schemas.openxmlformats.org/officeDocument/2006/relationships/image" Target="../media/image46.png"/><Relationship Id="rId10" Type="http://schemas.openxmlformats.org/officeDocument/2006/relationships/image" Target="../media/image51.png"/><Relationship Id="rId4" Type="http://schemas.openxmlformats.org/officeDocument/2006/relationships/image" Target="../media/image9.png"/><Relationship Id="rId9" Type="http://schemas.openxmlformats.org/officeDocument/2006/relationships/image" Target="../media/image5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9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5" Type="http://schemas.openxmlformats.org/officeDocument/2006/relationships/image" Target="../media/image52.png"/><Relationship Id="rId4" Type="http://schemas.openxmlformats.org/officeDocument/2006/relationships/image" Target="../media/image48.png"/><Relationship Id="rId9" Type="http://schemas.openxmlformats.org/officeDocument/2006/relationships/image" Target="../media/image5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9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63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9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6.png"/><Relationship Id="rId4" Type="http://schemas.openxmlformats.org/officeDocument/2006/relationships/image" Target="../media/image9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9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jpeg"/><Relationship Id="rId3" Type="http://schemas.openxmlformats.org/officeDocument/2006/relationships/image" Target="../media/image68.jpe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jpeg"/><Relationship Id="rId5" Type="http://schemas.openxmlformats.org/officeDocument/2006/relationships/image" Target="../media/image70.svg"/><Relationship Id="rId4" Type="http://schemas.openxmlformats.org/officeDocument/2006/relationships/image" Target="../media/image6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5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9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4.png"/><Relationship Id="rId9" Type="http://schemas.openxmlformats.org/officeDocument/2006/relationships/hyperlink" Target="https://netneurolab.github.io/neuromaps/user_guide/atlases.html" TargetMode="Externa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9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hyperlink" Target="https://netneurolab.github.io/neuromaps/user_guide/atlases.html" TargetMode="External"/><Relationship Id="rId4" Type="http://schemas.openxmlformats.org/officeDocument/2006/relationships/image" Target="../media/image4.png"/><Relationship Id="rId9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9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hyperlink" Target="https://netneurolab.github.io/neuromaps/user_guide/atlases.html" TargetMode="External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4.png"/><Relationship Id="rId9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635480" y="2512677"/>
            <a:ext cx="5851670" cy="183264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dirty="0">
                <a:latin typeface="MyriadPro-Regular" panose="020B0503030403020204"/>
                <a:ea typeface="Tahoma" panose="020B0604030504040204" pitchFamily="34" charset="0"/>
                <a:cs typeface="Tahoma" panose="020B0604030504040204" pitchFamily="34" charset="0"/>
              </a:rPr>
              <a:t>Tools for contextualizing human brain maps</a:t>
            </a:r>
          </a:p>
        </p:txBody>
      </p:sp>
      <p:pic>
        <p:nvPicPr>
          <p:cNvPr id="12" name="Picture 11" descr="Map&#10;&#10;Description automatically generated">
            <a:extLst>
              <a:ext uri="{FF2B5EF4-FFF2-40B4-BE49-F238E27FC236}">
                <a16:creationId xmlns:a16="http://schemas.microsoft.com/office/drawing/2014/main" id="{E523C9B2-68FC-1FE0-C61D-AB45B9F5221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30"/>
            <a:ext cx="4848301" cy="6858000"/>
          </a:xfrm>
          <a:prstGeom prst="rect">
            <a:avLst/>
          </a:prstGeom>
        </p:spPr>
      </p:pic>
      <p:sp>
        <p:nvSpPr>
          <p:cNvPr id="4" name="Subtitle 2">
            <a:extLst>
              <a:ext uri="{FF2B5EF4-FFF2-40B4-BE49-F238E27FC236}">
                <a16:creationId xmlns:a16="http://schemas.microsoft.com/office/drawing/2014/main" id="{8A8FD46E-DDF8-D32F-AACE-4DE69C1EA166}"/>
              </a:ext>
            </a:extLst>
          </p:cNvPr>
          <p:cNvSpPr txBox="1">
            <a:spLocks/>
          </p:cNvSpPr>
          <p:nvPr/>
        </p:nvSpPr>
        <p:spPr>
          <a:xfrm>
            <a:off x="6693557" y="3739671"/>
            <a:ext cx="3358803" cy="44930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MyriadPro-Regular" panose="020B0503030403020204" pitchFamily="34" charset="0"/>
                <a:cs typeface="Calibri"/>
              </a:rPr>
              <a:t>Vincent Bazinet</a:t>
            </a:r>
          </a:p>
        </p:txBody>
      </p:sp>
      <p:pic>
        <p:nvPicPr>
          <p:cNvPr id="2" name="Picture 9" descr="Icon&#10;&#10;Description automatically generated">
            <a:extLst>
              <a:ext uri="{FF2B5EF4-FFF2-40B4-BE49-F238E27FC236}">
                <a16:creationId xmlns:a16="http://schemas.microsoft.com/office/drawing/2014/main" id="{9EEC361B-1771-6CD8-CB8F-BBCDAF99FD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0534" y="1392236"/>
            <a:ext cx="4001562" cy="998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EB240FF-0C20-ADD8-384F-4BB6DDA032BC}"/>
              </a:ext>
            </a:extLst>
          </p:cNvPr>
          <p:cNvSpPr/>
          <p:nvPr/>
        </p:nvSpPr>
        <p:spPr>
          <a:xfrm>
            <a:off x="0" y="-11505"/>
            <a:ext cx="12192000" cy="631479"/>
          </a:xfrm>
          <a:prstGeom prst="rect">
            <a:avLst/>
          </a:prstGeom>
          <a:solidFill>
            <a:srgbClr val="EBE5C5"/>
          </a:solidFill>
          <a:ln>
            <a:solidFill>
              <a:srgbClr val="EBE5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A" sz="260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neur       maps: transforms</a:t>
            </a:r>
          </a:p>
        </p:txBody>
      </p:sp>
      <p:pic>
        <p:nvPicPr>
          <p:cNvPr id="8" name="Picture 2" descr="Icon&#10;&#10;Description automatically generated">
            <a:extLst>
              <a:ext uri="{FF2B5EF4-FFF2-40B4-BE49-F238E27FC236}">
                <a16:creationId xmlns:a16="http://schemas.microsoft.com/office/drawing/2014/main" id="{D6321653-82B5-1769-91F6-49265F5250B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751" y="-11505"/>
            <a:ext cx="395581" cy="533052"/>
          </a:xfrm>
          <a:prstGeom prst="rect">
            <a:avLst/>
          </a:prstGeom>
        </p:spPr>
      </p:pic>
      <p:sp>
        <p:nvSpPr>
          <p:cNvPr id="12" name="ZoneTexte 6">
            <a:extLst>
              <a:ext uri="{FF2B5EF4-FFF2-40B4-BE49-F238E27FC236}">
                <a16:creationId xmlns:a16="http://schemas.microsoft.com/office/drawing/2014/main" id="{105C6A8A-2C79-4493-C28A-A3195DF8A8F6}"/>
              </a:ext>
            </a:extLst>
          </p:cNvPr>
          <p:cNvSpPr txBox="1"/>
          <p:nvPr/>
        </p:nvSpPr>
        <p:spPr>
          <a:xfrm>
            <a:off x="3292375" y="776433"/>
            <a:ext cx="52019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Let’s say we have a brain map in MNI152 space</a:t>
            </a:r>
          </a:p>
        </p:txBody>
      </p:sp>
      <p:pic>
        <p:nvPicPr>
          <p:cNvPr id="15" name="Picture 14" descr="Shape&#10;&#10;Description automatically generated with low confidence">
            <a:extLst>
              <a:ext uri="{FF2B5EF4-FFF2-40B4-BE49-F238E27FC236}">
                <a16:creationId xmlns:a16="http://schemas.microsoft.com/office/drawing/2014/main" id="{6F6D1D71-DFEB-3768-42C3-8892626AB3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7049" y="1328769"/>
            <a:ext cx="2241742" cy="118265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07B3302-9B4F-A56C-5D87-841CF0BEB5B6}"/>
              </a:ext>
            </a:extLst>
          </p:cNvPr>
          <p:cNvSpPr txBox="1"/>
          <p:nvPr/>
        </p:nvSpPr>
        <p:spPr>
          <a:xfrm>
            <a:off x="2995791" y="1699476"/>
            <a:ext cx="28462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600" dirty="0">
                <a:latin typeface="+mj-lt"/>
              </a:rPr>
              <a:t>cortical thinning (schizophrenia):</a:t>
            </a:r>
          </a:p>
        </p:txBody>
      </p:sp>
      <p:sp>
        <p:nvSpPr>
          <p:cNvPr id="19" name="ZoneTexte 6">
            <a:extLst>
              <a:ext uri="{FF2B5EF4-FFF2-40B4-BE49-F238E27FC236}">
                <a16:creationId xmlns:a16="http://schemas.microsoft.com/office/drawing/2014/main" id="{AA8C18B5-0F2C-0CE7-F92C-CA61168B5C49}"/>
              </a:ext>
            </a:extLst>
          </p:cNvPr>
          <p:cNvSpPr txBox="1"/>
          <p:nvPr/>
        </p:nvSpPr>
        <p:spPr>
          <a:xfrm>
            <a:off x="3495036" y="2667672"/>
            <a:ext cx="52019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and we want to compare it to other brain maps:</a:t>
            </a:r>
          </a:p>
        </p:txBody>
      </p:sp>
      <p:pic>
        <p:nvPicPr>
          <p:cNvPr id="32" name="Picture 31" descr="A picture containing shape&#10;&#10;Description automatically generated">
            <a:extLst>
              <a:ext uri="{FF2B5EF4-FFF2-40B4-BE49-F238E27FC236}">
                <a16:creationId xmlns:a16="http://schemas.microsoft.com/office/drawing/2014/main" id="{F758AA78-7DBD-EEC9-FF53-757BD8229F1C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421" y="3277058"/>
            <a:ext cx="2145860" cy="1029236"/>
          </a:xfrm>
          <a:prstGeom prst="rect">
            <a:avLst/>
          </a:prstGeom>
        </p:spPr>
      </p:pic>
      <p:pic>
        <p:nvPicPr>
          <p:cNvPr id="33" name="Picture 32" descr="A picture containing chart&#10;&#10;Description automatically generated">
            <a:extLst>
              <a:ext uri="{FF2B5EF4-FFF2-40B4-BE49-F238E27FC236}">
                <a16:creationId xmlns:a16="http://schemas.microsoft.com/office/drawing/2014/main" id="{4285CB65-8928-B84D-AFD7-100F85E14BC7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6352" y="3224863"/>
            <a:ext cx="2097682" cy="1029236"/>
          </a:xfrm>
          <a:prstGeom prst="rect">
            <a:avLst/>
          </a:prstGeom>
        </p:spPr>
      </p:pic>
      <p:pic>
        <p:nvPicPr>
          <p:cNvPr id="34" name="Picture 33" descr="A picture containing shape&#10;&#10;Description automatically generated">
            <a:extLst>
              <a:ext uri="{FF2B5EF4-FFF2-40B4-BE49-F238E27FC236}">
                <a16:creationId xmlns:a16="http://schemas.microsoft.com/office/drawing/2014/main" id="{6956798C-23C4-F0F4-A841-240259381855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3337" y="3130211"/>
            <a:ext cx="2399087" cy="1145603"/>
          </a:xfrm>
          <a:prstGeom prst="rect">
            <a:avLst/>
          </a:prstGeom>
        </p:spPr>
      </p:pic>
      <p:pic>
        <p:nvPicPr>
          <p:cNvPr id="36" name="Picture 35" descr="A picture containing text, mollusk&#10;&#10;Description automatically generated">
            <a:extLst>
              <a:ext uri="{FF2B5EF4-FFF2-40B4-BE49-F238E27FC236}">
                <a16:creationId xmlns:a16="http://schemas.microsoft.com/office/drawing/2014/main" id="{8994CF72-1A97-7D1C-EC6E-2224C285924F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0175" y="3195711"/>
            <a:ext cx="2291185" cy="101774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D47BFE3-80FE-031D-5F21-AE2508FB455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6275" y="4526719"/>
            <a:ext cx="1297783" cy="94329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8EC545D-DB1F-6C4A-C3CF-44C8A592BB8C}"/>
              </a:ext>
            </a:extLst>
          </p:cNvPr>
          <p:cNvSpPr txBox="1"/>
          <p:nvPr/>
        </p:nvSpPr>
        <p:spPr>
          <a:xfrm>
            <a:off x="2196338" y="5437826"/>
            <a:ext cx="18976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600" dirty="0">
                <a:latin typeface="+mj-lt"/>
              </a:rPr>
              <a:t>fsLR surface</a:t>
            </a:r>
          </a:p>
          <a:p>
            <a:pPr algn="ctr"/>
            <a:r>
              <a:rPr lang="en-CA" sz="1600" dirty="0">
                <a:latin typeface="+mj-lt"/>
              </a:rPr>
              <a:t>~32k vertices</a:t>
            </a:r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896B6C1C-8B48-BDD9-9980-97502653476B}"/>
              </a:ext>
            </a:extLst>
          </p:cNvPr>
          <p:cNvSpPr/>
          <p:nvPr/>
        </p:nvSpPr>
        <p:spPr>
          <a:xfrm rot="5400000">
            <a:off x="3079300" y="2143339"/>
            <a:ext cx="131734" cy="4495493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 descr="A black computer mouse&#10;&#10;Description automatically generated with medium confidence">
            <a:extLst>
              <a:ext uri="{FF2B5EF4-FFF2-40B4-BE49-F238E27FC236}">
                <a16:creationId xmlns:a16="http://schemas.microsoft.com/office/drawing/2014/main" id="{05AE4101-F9B0-B079-2193-7FB87526F07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2698" y="4499995"/>
            <a:ext cx="1343026" cy="1029236"/>
          </a:xfrm>
          <a:prstGeom prst="rect">
            <a:avLst/>
          </a:prstGeom>
        </p:spPr>
      </p:pic>
      <p:sp>
        <p:nvSpPr>
          <p:cNvPr id="6" name="Right Brace 5">
            <a:extLst>
              <a:ext uri="{FF2B5EF4-FFF2-40B4-BE49-F238E27FC236}">
                <a16:creationId xmlns:a16="http://schemas.microsoft.com/office/drawing/2014/main" id="{EAE0D4F1-C27E-CC46-654D-3DE56FD14ED7}"/>
              </a:ext>
            </a:extLst>
          </p:cNvPr>
          <p:cNvSpPr/>
          <p:nvPr/>
        </p:nvSpPr>
        <p:spPr>
          <a:xfrm rot="5400000">
            <a:off x="7129590" y="3294120"/>
            <a:ext cx="129243" cy="2196424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64A992F-7711-3DFE-888A-87FA20D98CE2}"/>
              </a:ext>
            </a:extLst>
          </p:cNvPr>
          <p:cNvSpPr txBox="1"/>
          <p:nvPr/>
        </p:nvSpPr>
        <p:spPr>
          <a:xfrm>
            <a:off x="6145370" y="5437826"/>
            <a:ext cx="20976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600" dirty="0">
                <a:latin typeface="+mj-lt"/>
              </a:rPr>
              <a:t>fsaverage surface</a:t>
            </a:r>
          </a:p>
          <a:p>
            <a:pPr algn="ctr"/>
            <a:r>
              <a:rPr lang="en-CA" sz="1600" dirty="0">
                <a:latin typeface="+mj-lt"/>
              </a:rPr>
              <a:t>~10k vertices</a:t>
            </a:r>
          </a:p>
        </p:txBody>
      </p:sp>
      <p:pic>
        <p:nvPicPr>
          <p:cNvPr id="9" name="Picture 8" descr="A black computer mouse&#10;&#10;Description automatically generated with medium confidence">
            <a:extLst>
              <a:ext uri="{FF2B5EF4-FFF2-40B4-BE49-F238E27FC236}">
                <a16:creationId xmlns:a16="http://schemas.microsoft.com/office/drawing/2014/main" id="{3BB6FC21-AC0E-6FC4-AF1A-33FF1CAADB0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6873" y="4499995"/>
            <a:ext cx="1343026" cy="1029236"/>
          </a:xfrm>
          <a:prstGeom prst="rect">
            <a:avLst/>
          </a:prstGeom>
        </p:spPr>
      </p:pic>
      <p:sp>
        <p:nvSpPr>
          <p:cNvPr id="10" name="Right Brace 9">
            <a:extLst>
              <a:ext uri="{FF2B5EF4-FFF2-40B4-BE49-F238E27FC236}">
                <a16:creationId xmlns:a16="http://schemas.microsoft.com/office/drawing/2014/main" id="{B01867D6-BDBC-9C37-EE2C-5C9A93D20E25}"/>
              </a:ext>
            </a:extLst>
          </p:cNvPr>
          <p:cNvSpPr/>
          <p:nvPr/>
        </p:nvSpPr>
        <p:spPr>
          <a:xfrm rot="5400000">
            <a:off x="9813765" y="3294120"/>
            <a:ext cx="129243" cy="2196424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F0B104-89F2-81A9-5183-157F6791C4A4}"/>
              </a:ext>
            </a:extLst>
          </p:cNvPr>
          <p:cNvSpPr txBox="1"/>
          <p:nvPr/>
        </p:nvSpPr>
        <p:spPr>
          <a:xfrm>
            <a:off x="8829545" y="5437826"/>
            <a:ext cx="20976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600" dirty="0">
                <a:latin typeface="+mj-lt"/>
              </a:rPr>
              <a:t>CIVET surface</a:t>
            </a:r>
          </a:p>
          <a:p>
            <a:pPr algn="ctr"/>
            <a:r>
              <a:rPr lang="en-CA" sz="1600" dirty="0">
                <a:latin typeface="+mj-lt"/>
              </a:rPr>
              <a:t>~41k vertices</a:t>
            </a:r>
          </a:p>
        </p:txBody>
      </p:sp>
      <p:sp>
        <p:nvSpPr>
          <p:cNvPr id="14" name="ZoneTexte 6">
            <a:extLst>
              <a:ext uri="{FF2B5EF4-FFF2-40B4-BE49-F238E27FC236}">
                <a16:creationId xmlns:a16="http://schemas.microsoft.com/office/drawing/2014/main" id="{F2E95486-BEAD-0C37-053E-2BE8314B2E41}"/>
              </a:ext>
            </a:extLst>
          </p:cNvPr>
          <p:cNvSpPr txBox="1"/>
          <p:nvPr/>
        </p:nvSpPr>
        <p:spPr>
          <a:xfrm>
            <a:off x="1561228" y="6051082"/>
            <a:ext cx="9069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We need to transform brain maps between coordinate systems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64A76F3-A59B-0849-7F5E-5B2780966F2F}"/>
              </a:ext>
            </a:extLst>
          </p:cNvPr>
          <p:cNvSpPr/>
          <p:nvPr/>
        </p:nvSpPr>
        <p:spPr>
          <a:xfrm>
            <a:off x="0" y="6450894"/>
            <a:ext cx="12192000" cy="40710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21C0F1D-00F3-456D-8346-7378360D31AC}"/>
              </a:ext>
            </a:extLst>
          </p:cNvPr>
          <p:cNvSpPr txBox="1"/>
          <p:nvPr/>
        </p:nvSpPr>
        <p:spPr>
          <a:xfrm>
            <a:off x="0" y="6491534"/>
            <a:ext cx="44964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>
                <a:latin typeface="+mj-lt"/>
              </a:rPr>
              <a:t>Neuromaps User Guide | </a:t>
            </a:r>
            <a:r>
              <a:rPr lang="en-CA" sz="1600" dirty="0">
                <a:latin typeface="+mj-lt"/>
                <a:hlinkClick r:id="rId11"/>
              </a:rPr>
              <a:t>Coordinate systems</a:t>
            </a:r>
            <a:endParaRPr lang="en-CA" sz="1600" dirty="0">
              <a:latin typeface="+mj-lt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A4D62F4-81DF-412C-BCC0-D09777483496}"/>
              </a:ext>
            </a:extLst>
          </p:cNvPr>
          <p:cNvSpPr txBox="1"/>
          <p:nvPr/>
        </p:nvSpPr>
        <p:spPr>
          <a:xfrm>
            <a:off x="11818359" y="646978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91767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0F1D891D-470E-D277-9000-48FBE30561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6101" y="1345574"/>
            <a:ext cx="3416539" cy="237651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33A975A-321B-F7ED-A78B-AD5A97B93C5D}"/>
              </a:ext>
            </a:extLst>
          </p:cNvPr>
          <p:cNvSpPr/>
          <p:nvPr/>
        </p:nvSpPr>
        <p:spPr>
          <a:xfrm>
            <a:off x="0" y="6450894"/>
            <a:ext cx="12192000" cy="40710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EB240FF-0C20-ADD8-384F-4BB6DDA032BC}"/>
              </a:ext>
            </a:extLst>
          </p:cNvPr>
          <p:cNvSpPr/>
          <p:nvPr/>
        </p:nvSpPr>
        <p:spPr>
          <a:xfrm>
            <a:off x="0" y="-11505"/>
            <a:ext cx="12192000" cy="631479"/>
          </a:xfrm>
          <a:prstGeom prst="rect">
            <a:avLst/>
          </a:prstGeom>
          <a:solidFill>
            <a:srgbClr val="EBE5C5"/>
          </a:solidFill>
          <a:ln>
            <a:solidFill>
              <a:srgbClr val="EBE5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A" sz="260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neur       maps: transforms</a:t>
            </a:r>
          </a:p>
        </p:txBody>
      </p:sp>
      <p:pic>
        <p:nvPicPr>
          <p:cNvPr id="8" name="Picture 2" descr="Icon&#10;&#10;Description automatically generated">
            <a:extLst>
              <a:ext uri="{FF2B5EF4-FFF2-40B4-BE49-F238E27FC236}">
                <a16:creationId xmlns:a16="http://schemas.microsoft.com/office/drawing/2014/main" id="{D6321653-82B5-1769-91F6-49265F5250B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751" y="-11505"/>
            <a:ext cx="395581" cy="533052"/>
          </a:xfrm>
          <a:prstGeom prst="rect">
            <a:avLst/>
          </a:prstGeom>
        </p:spPr>
      </p:pic>
      <p:sp>
        <p:nvSpPr>
          <p:cNvPr id="5" name="ZoneTexte 6">
            <a:extLst>
              <a:ext uri="{FF2B5EF4-FFF2-40B4-BE49-F238E27FC236}">
                <a16:creationId xmlns:a16="http://schemas.microsoft.com/office/drawing/2014/main" id="{3C193A54-54A6-88AF-B384-F6CC9FC84361}"/>
              </a:ext>
            </a:extLst>
          </p:cNvPr>
          <p:cNvSpPr txBox="1"/>
          <p:nvPr/>
        </p:nvSpPr>
        <p:spPr>
          <a:xfrm>
            <a:off x="1401936" y="2191288"/>
            <a:ext cx="52019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the registration fusion framework:</a:t>
            </a:r>
          </a:p>
        </p:txBody>
      </p:sp>
      <p:sp>
        <p:nvSpPr>
          <p:cNvPr id="10" name="ZoneTexte 6">
            <a:extLst>
              <a:ext uri="{FF2B5EF4-FFF2-40B4-BE49-F238E27FC236}">
                <a16:creationId xmlns:a16="http://schemas.microsoft.com/office/drawing/2014/main" id="{6EF4E113-7336-7A7F-8CB5-F181732B6803}"/>
              </a:ext>
            </a:extLst>
          </p:cNvPr>
          <p:cNvSpPr txBox="1"/>
          <p:nvPr/>
        </p:nvSpPr>
        <p:spPr>
          <a:xfrm>
            <a:off x="1092464" y="846576"/>
            <a:ext cx="9069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We need to transform brain maps between coordinate systems</a:t>
            </a:r>
          </a:p>
        </p:txBody>
      </p:sp>
      <p:sp>
        <p:nvSpPr>
          <p:cNvPr id="14" name="ZoneTexte 6">
            <a:extLst>
              <a:ext uri="{FF2B5EF4-FFF2-40B4-BE49-F238E27FC236}">
                <a16:creationId xmlns:a16="http://schemas.microsoft.com/office/drawing/2014/main" id="{6BD6E687-79EB-BD96-E9A2-F297528D6477}"/>
              </a:ext>
            </a:extLst>
          </p:cNvPr>
          <p:cNvSpPr txBox="1"/>
          <p:nvPr/>
        </p:nvSpPr>
        <p:spPr>
          <a:xfrm>
            <a:off x="2294628" y="2463501"/>
            <a:ext cx="34165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600" dirty="0">
                <a:latin typeface="+mj-lt"/>
              </a:rPr>
              <a:t>(from volume to surface)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3D48CD9-D217-C5CF-463B-F8D762DBE4BF}"/>
              </a:ext>
            </a:extLst>
          </p:cNvPr>
          <p:cNvSpPr txBox="1"/>
          <p:nvPr/>
        </p:nvSpPr>
        <p:spPr>
          <a:xfrm>
            <a:off x="0" y="6491534"/>
            <a:ext cx="65125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>
                <a:latin typeface="+mj-lt"/>
              </a:rPr>
              <a:t>Neuromaps User Guide | </a:t>
            </a:r>
            <a:r>
              <a:rPr lang="en-CA" sz="1600" dirty="0">
                <a:latin typeface="+mj-lt"/>
                <a:hlinkClick r:id="rId5"/>
              </a:rPr>
              <a:t>Transformations between coordinate systems</a:t>
            </a:r>
            <a:endParaRPr lang="en-CA" sz="1600" dirty="0">
              <a:latin typeface="+mj-lt"/>
            </a:endParaRPr>
          </a:p>
        </p:txBody>
      </p:sp>
      <p:sp>
        <p:nvSpPr>
          <p:cNvPr id="16" name="ZoneTexte 6">
            <a:extLst>
              <a:ext uri="{FF2B5EF4-FFF2-40B4-BE49-F238E27FC236}">
                <a16:creationId xmlns:a16="http://schemas.microsoft.com/office/drawing/2014/main" id="{5E9F5BA2-6966-192C-CC7B-E9A6484CEA70}"/>
              </a:ext>
            </a:extLst>
          </p:cNvPr>
          <p:cNvSpPr txBox="1"/>
          <p:nvPr/>
        </p:nvSpPr>
        <p:spPr>
          <a:xfrm>
            <a:off x="1401936" y="4781109"/>
            <a:ext cx="52019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Multimodal surface matching:</a:t>
            </a:r>
          </a:p>
        </p:txBody>
      </p:sp>
      <p:sp>
        <p:nvSpPr>
          <p:cNvPr id="17" name="ZoneTexte 6">
            <a:extLst>
              <a:ext uri="{FF2B5EF4-FFF2-40B4-BE49-F238E27FC236}">
                <a16:creationId xmlns:a16="http://schemas.microsoft.com/office/drawing/2014/main" id="{32EA80BD-C3D4-3927-4CD0-F07DE47E4DBC}"/>
              </a:ext>
            </a:extLst>
          </p:cNvPr>
          <p:cNvSpPr txBox="1"/>
          <p:nvPr/>
        </p:nvSpPr>
        <p:spPr>
          <a:xfrm>
            <a:off x="2294628" y="5053322"/>
            <a:ext cx="34165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600" dirty="0">
                <a:latin typeface="+mj-lt"/>
              </a:rPr>
              <a:t>(from surface to surface)</a:t>
            </a:r>
          </a:p>
        </p:txBody>
      </p:sp>
      <p:pic>
        <p:nvPicPr>
          <p:cNvPr id="19" name="Picture 18" descr="Chart, bubble chart&#10;&#10;Description automatically generated">
            <a:extLst>
              <a:ext uri="{FF2B5EF4-FFF2-40B4-BE49-F238E27FC236}">
                <a16:creationId xmlns:a16="http://schemas.microsoft.com/office/drawing/2014/main" id="{753BB819-D656-73C0-957B-87975A12D29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2725" y="3917923"/>
            <a:ext cx="3123289" cy="237651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C8DFB67-D01E-68D1-B1B2-FD700FD93E12}"/>
              </a:ext>
            </a:extLst>
          </p:cNvPr>
          <p:cNvSpPr txBox="1"/>
          <p:nvPr/>
        </p:nvSpPr>
        <p:spPr>
          <a:xfrm>
            <a:off x="11818359" y="646978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342396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733A975A-321B-F7ED-A78B-AD5A97B93C5D}"/>
              </a:ext>
            </a:extLst>
          </p:cNvPr>
          <p:cNvSpPr/>
          <p:nvPr/>
        </p:nvSpPr>
        <p:spPr>
          <a:xfrm>
            <a:off x="0" y="6450894"/>
            <a:ext cx="12192000" cy="40710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EB240FF-0C20-ADD8-384F-4BB6DDA032BC}"/>
              </a:ext>
            </a:extLst>
          </p:cNvPr>
          <p:cNvSpPr/>
          <p:nvPr/>
        </p:nvSpPr>
        <p:spPr>
          <a:xfrm>
            <a:off x="0" y="-11505"/>
            <a:ext cx="12192000" cy="631479"/>
          </a:xfrm>
          <a:prstGeom prst="rect">
            <a:avLst/>
          </a:prstGeom>
          <a:solidFill>
            <a:srgbClr val="EBE5C5"/>
          </a:solidFill>
          <a:ln>
            <a:solidFill>
              <a:srgbClr val="EBE5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A" sz="260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neur       maps: transforms</a:t>
            </a:r>
          </a:p>
        </p:txBody>
      </p:sp>
      <p:pic>
        <p:nvPicPr>
          <p:cNvPr id="8" name="Picture 2" descr="Icon&#10;&#10;Description automatically generated">
            <a:extLst>
              <a:ext uri="{FF2B5EF4-FFF2-40B4-BE49-F238E27FC236}">
                <a16:creationId xmlns:a16="http://schemas.microsoft.com/office/drawing/2014/main" id="{D6321653-82B5-1769-91F6-49265F5250B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751" y="-11505"/>
            <a:ext cx="395581" cy="533052"/>
          </a:xfrm>
          <a:prstGeom prst="rect">
            <a:avLst/>
          </a:prstGeom>
        </p:spPr>
      </p:pic>
      <p:sp>
        <p:nvSpPr>
          <p:cNvPr id="5" name="ZoneTexte 6">
            <a:extLst>
              <a:ext uri="{FF2B5EF4-FFF2-40B4-BE49-F238E27FC236}">
                <a16:creationId xmlns:a16="http://schemas.microsoft.com/office/drawing/2014/main" id="{3C193A54-54A6-88AF-B384-F6CC9FC84361}"/>
              </a:ext>
            </a:extLst>
          </p:cNvPr>
          <p:cNvSpPr txBox="1"/>
          <p:nvPr/>
        </p:nvSpPr>
        <p:spPr>
          <a:xfrm>
            <a:off x="3037696" y="1275903"/>
            <a:ext cx="52019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the registration fusion framework:</a:t>
            </a:r>
          </a:p>
        </p:txBody>
      </p:sp>
      <p:sp>
        <p:nvSpPr>
          <p:cNvPr id="10" name="ZoneTexte 6">
            <a:extLst>
              <a:ext uri="{FF2B5EF4-FFF2-40B4-BE49-F238E27FC236}">
                <a16:creationId xmlns:a16="http://schemas.microsoft.com/office/drawing/2014/main" id="{6EF4E113-7336-7A7F-8CB5-F181732B6803}"/>
              </a:ext>
            </a:extLst>
          </p:cNvPr>
          <p:cNvSpPr txBox="1"/>
          <p:nvPr/>
        </p:nvSpPr>
        <p:spPr>
          <a:xfrm>
            <a:off x="1092464" y="846576"/>
            <a:ext cx="9069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We need to transform brain maps between coordinate systems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BB565B8-7B35-6D4A-0D57-31ED01CD8A1A}"/>
              </a:ext>
            </a:extLst>
          </p:cNvPr>
          <p:cNvSpPr txBox="1"/>
          <p:nvPr/>
        </p:nvSpPr>
        <p:spPr>
          <a:xfrm>
            <a:off x="109083" y="6485169"/>
            <a:ext cx="110363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>
                <a:latin typeface="+mj-lt"/>
              </a:rPr>
              <a:t>Code for generating the registration fusion mappings available in the </a:t>
            </a:r>
            <a:r>
              <a:rPr lang="en-CA" sz="1600" dirty="0">
                <a:latin typeface="+mj-lt"/>
                <a:hlinkClick r:id="rId4"/>
              </a:rPr>
              <a:t>neuromaps-dev</a:t>
            </a:r>
            <a:r>
              <a:rPr lang="en-CA" sz="1600" dirty="0">
                <a:latin typeface="+mj-lt"/>
              </a:rPr>
              <a:t> git-hub repo </a:t>
            </a:r>
          </a:p>
        </p:txBody>
      </p:sp>
      <p:sp>
        <p:nvSpPr>
          <p:cNvPr id="14" name="ZoneTexte 6">
            <a:extLst>
              <a:ext uri="{FF2B5EF4-FFF2-40B4-BE49-F238E27FC236}">
                <a16:creationId xmlns:a16="http://schemas.microsoft.com/office/drawing/2014/main" id="{6BD6E687-79EB-BD96-E9A2-F297528D6477}"/>
              </a:ext>
            </a:extLst>
          </p:cNvPr>
          <p:cNvSpPr txBox="1"/>
          <p:nvPr/>
        </p:nvSpPr>
        <p:spPr>
          <a:xfrm>
            <a:off x="3930388" y="1548116"/>
            <a:ext cx="34165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600" dirty="0">
                <a:latin typeface="+mj-lt"/>
              </a:rPr>
              <a:t>(from volume to surface)</a:t>
            </a:r>
          </a:p>
        </p:txBody>
      </p:sp>
      <p:pic>
        <p:nvPicPr>
          <p:cNvPr id="15" name="Image 35" descr="Une image contenant montre&#10;&#10;Description générée automatiquement">
            <a:extLst>
              <a:ext uri="{FF2B5EF4-FFF2-40B4-BE49-F238E27FC236}">
                <a16:creationId xmlns:a16="http://schemas.microsoft.com/office/drawing/2014/main" id="{F4AEF1C3-6173-D9E9-0591-DF349B430C3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1142" y="2154281"/>
            <a:ext cx="2684698" cy="4029001"/>
          </a:xfrm>
          <a:prstGeom prst="rect">
            <a:avLst/>
          </a:prstGeom>
        </p:spPr>
      </p:pic>
      <p:sp>
        <p:nvSpPr>
          <p:cNvPr id="2" name="ZoneTexte 6">
            <a:extLst>
              <a:ext uri="{FF2B5EF4-FFF2-40B4-BE49-F238E27FC236}">
                <a16:creationId xmlns:a16="http://schemas.microsoft.com/office/drawing/2014/main" id="{EB4F1266-788D-5490-36A0-2FE144D1959E}"/>
              </a:ext>
            </a:extLst>
          </p:cNvPr>
          <p:cNvSpPr txBox="1"/>
          <p:nvPr/>
        </p:nvSpPr>
        <p:spPr>
          <a:xfrm>
            <a:off x="1227292" y="2661774"/>
            <a:ext cx="4645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+mj-lt"/>
              </a:rPr>
              <a:t>1) map subject’s native image to MNI152 space</a:t>
            </a:r>
          </a:p>
        </p:txBody>
      </p:sp>
      <p:sp>
        <p:nvSpPr>
          <p:cNvPr id="3" name="ZoneTexte 6">
            <a:extLst>
              <a:ext uri="{FF2B5EF4-FFF2-40B4-BE49-F238E27FC236}">
                <a16:creationId xmlns:a16="http://schemas.microsoft.com/office/drawing/2014/main" id="{6711DB5B-366C-066D-2054-8B21F839A02C}"/>
              </a:ext>
            </a:extLst>
          </p:cNvPr>
          <p:cNvSpPr txBox="1"/>
          <p:nvPr/>
        </p:nvSpPr>
        <p:spPr>
          <a:xfrm>
            <a:off x="1227292" y="3513977"/>
            <a:ext cx="47671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+mj-lt"/>
              </a:rPr>
              <a:t>2) map subject’s native image to fsaverage space</a:t>
            </a:r>
          </a:p>
        </p:txBody>
      </p:sp>
      <p:sp>
        <p:nvSpPr>
          <p:cNvPr id="4" name="ZoneTexte 6">
            <a:extLst>
              <a:ext uri="{FF2B5EF4-FFF2-40B4-BE49-F238E27FC236}">
                <a16:creationId xmlns:a16="http://schemas.microsoft.com/office/drawing/2014/main" id="{92ECB473-6409-A24D-A390-CC4B5A59C975}"/>
              </a:ext>
            </a:extLst>
          </p:cNvPr>
          <p:cNvSpPr txBox="1"/>
          <p:nvPr/>
        </p:nvSpPr>
        <p:spPr>
          <a:xfrm>
            <a:off x="1227292" y="4366180"/>
            <a:ext cx="46451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+mj-lt"/>
              </a:rPr>
              <a:t>3) concatenate the two to get a mapping from MNI152 space to fsaverage space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A434E6-A402-4B37-326C-CA56715A2CE7}"/>
              </a:ext>
            </a:extLst>
          </p:cNvPr>
          <p:cNvSpPr txBox="1"/>
          <p:nvPr/>
        </p:nvSpPr>
        <p:spPr>
          <a:xfrm>
            <a:off x="648501" y="5367271"/>
            <a:ext cx="5802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[mapping generated using data from the HCP S1200 release]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3752F1D-D311-FEE9-3A00-B9E1D01FE4F2}"/>
              </a:ext>
            </a:extLst>
          </p:cNvPr>
          <p:cNvSpPr txBox="1"/>
          <p:nvPr/>
        </p:nvSpPr>
        <p:spPr>
          <a:xfrm>
            <a:off x="11818359" y="646978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3820275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733A975A-321B-F7ED-A78B-AD5A97B93C5D}"/>
              </a:ext>
            </a:extLst>
          </p:cNvPr>
          <p:cNvSpPr/>
          <p:nvPr/>
        </p:nvSpPr>
        <p:spPr>
          <a:xfrm>
            <a:off x="0" y="6450894"/>
            <a:ext cx="12192000" cy="40710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EB240FF-0C20-ADD8-384F-4BB6DDA032BC}"/>
              </a:ext>
            </a:extLst>
          </p:cNvPr>
          <p:cNvSpPr/>
          <p:nvPr/>
        </p:nvSpPr>
        <p:spPr>
          <a:xfrm>
            <a:off x="0" y="-11505"/>
            <a:ext cx="12192000" cy="631479"/>
          </a:xfrm>
          <a:prstGeom prst="rect">
            <a:avLst/>
          </a:prstGeom>
          <a:solidFill>
            <a:srgbClr val="EBE5C5"/>
          </a:solidFill>
          <a:ln>
            <a:solidFill>
              <a:srgbClr val="EBE5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A" sz="260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neur       maps: transforms</a:t>
            </a:r>
          </a:p>
        </p:txBody>
      </p:sp>
      <p:pic>
        <p:nvPicPr>
          <p:cNvPr id="8" name="Picture 2" descr="Icon&#10;&#10;Description automatically generated">
            <a:extLst>
              <a:ext uri="{FF2B5EF4-FFF2-40B4-BE49-F238E27FC236}">
                <a16:creationId xmlns:a16="http://schemas.microsoft.com/office/drawing/2014/main" id="{D6321653-82B5-1769-91F6-49265F5250B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751" y="-11505"/>
            <a:ext cx="395581" cy="533052"/>
          </a:xfrm>
          <a:prstGeom prst="rect">
            <a:avLst/>
          </a:prstGeom>
        </p:spPr>
      </p:pic>
      <p:sp>
        <p:nvSpPr>
          <p:cNvPr id="5" name="ZoneTexte 6">
            <a:extLst>
              <a:ext uri="{FF2B5EF4-FFF2-40B4-BE49-F238E27FC236}">
                <a16:creationId xmlns:a16="http://schemas.microsoft.com/office/drawing/2014/main" id="{3C193A54-54A6-88AF-B384-F6CC9FC84361}"/>
              </a:ext>
            </a:extLst>
          </p:cNvPr>
          <p:cNvSpPr txBox="1"/>
          <p:nvPr/>
        </p:nvSpPr>
        <p:spPr>
          <a:xfrm>
            <a:off x="3281536" y="1388428"/>
            <a:ext cx="52019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the Multimodal surface matching framework:</a:t>
            </a:r>
          </a:p>
        </p:txBody>
      </p:sp>
      <p:sp>
        <p:nvSpPr>
          <p:cNvPr id="2" name="ZoneTexte 6">
            <a:extLst>
              <a:ext uri="{FF2B5EF4-FFF2-40B4-BE49-F238E27FC236}">
                <a16:creationId xmlns:a16="http://schemas.microsoft.com/office/drawing/2014/main" id="{1E7BDC66-0940-7FCC-51FA-94D0C87BA07F}"/>
              </a:ext>
            </a:extLst>
          </p:cNvPr>
          <p:cNvSpPr txBox="1"/>
          <p:nvPr/>
        </p:nvSpPr>
        <p:spPr>
          <a:xfrm>
            <a:off x="1828794" y="3496322"/>
            <a:ext cx="7731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2) Map it to the spherical surface mesh of our “source” coordinate system</a:t>
            </a:r>
          </a:p>
        </p:txBody>
      </p:sp>
      <p:sp>
        <p:nvSpPr>
          <p:cNvPr id="3" name="ZoneTexte 6">
            <a:extLst>
              <a:ext uri="{FF2B5EF4-FFF2-40B4-BE49-F238E27FC236}">
                <a16:creationId xmlns:a16="http://schemas.microsoft.com/office/drawing/2014/main" id="{8A6DF350-528A-BBD4-125C-5E5A1D0DBEDE}"/>
              </a:ext>
            </a:extLst>
          </p:cNvPr>
          <p:cNvSpPr txBox="1"/>
          <p:nvPr/>
        </p:nvSpPr>
        <p:spPr>
          <a:xfrm>
            <a:off x="1828795" y="4058145"/>
            <a:ext cx="69103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3) Align the spherical surfaces of our “source” and “target” systems  based on the descriptors of brain structure and function</a:t>
            </a:r>
          </a:p>
        </p:txBody>
      </p:sp>
      <p:sp>
        <p:nvSpPr>
          <p:cNvPr id="10" name="ZoneTexte 6">
            <a:extLst>
              <a:ext uri="{FF2B5EF4-FFF2-40B4-BE49-F238E27FC236}">
                <a16:creationId xmlns:a16="http://schemas.microsoft.com/office/drawing/2014/main" id="{6EF4E113-7336-7A7F-8CB5-F181732B6803}"/>
              </a:ext>
            </a:extLst>
          </p:cNvPr>
          <p:cNvSpPr txBox="1"/>
          <p:nvPr/>
        </p:nvSpPr>
        <p:spPr>
          <a:xfrm>
            <a:off x="1092464" y="846576"/>
            <a:ext cx="9069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We need to transform brain maps between coordinate systems</a:t>
            </a:r>
          </a:p>
        </p:txBody>
      </p:sp>
      <p:sp>
        <p:nvSpPr>
          <p:cNvPr id="14" name="ZoneTexte 6">
            <a:extLst>
              <a:ext uri="{FF2B5EF4-FFF2-40B4-BE49-F238E27FC236}">
                <a16:creationId xmlns:a16="http://schemas.microsoft.com/office/drawing/2014/main" id="{6BD6E687-79EB-BD96-E9A2-F297528D6477}"/>
              </a:ext>
            </a:extLst>
          </p:cNvPr>
          <p:cNvSpPr txBox="1"/>
          <p:nvPr/>
        </p:nvSpPr>
        <p:spPr>
          <a:xfrm>
            <a:off x="4174228" y="1660641"/>
            <a:ext cx="34165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600" dirty="0">
                <a:latin typeface="+mj-lt"/>
              </a:rPr>
              <a:t>(from surface to surface)</a:t>
            </a:r>
          </a:p>
        </p:txBody>
      </p:sp>
      <p:sp>
        <p:nvSpPr>
          <p:cNvPr id="15" name="ZoneTexte 6">
            <a:extLst>
              <a:ext uri="{FF2B5EF4-FFF2-40B4-BE49-F238E27FC236}">
                <a16:creationId xmlns:a16="http://schemas.microsoft.com/office/drawing/2014/main" id="{1A824290-384E-3C8B-0716-07C1CC244227}"/>
              </a:ext>
            </a:extLst>
          </p:cNvPr>
          <p:cNvSpPr txBox="1"/>
          <p:nvPr/>
        </p:nvSpPr>
        <p:spPr>
          <a:xfrm>
            <a:off x="1828795" y="2741034"/>
            <a:ext cx="77317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1) Take descriptors of brain structure and function for our “source” coordinate system</a:t>
            </a:r>
          </a:p>
        </p:txBody>
      </p:sp>
      <p:sp>
        <p:nvSpPr>
          <p:cNvPr id="18" name="ZoneTexte 6">
            <a:extLst>
              <a:ext uri="{FF2B5EF4-FFF2-40B4-BE49-F238E27FC236}">
                <a16:creationId xmlns:a16="http://schemas.microsoft.com/office/drawing/2014/main" id="{F92BA791-67A7-957F-48E3-32E9300F5C2A}"/>
              </a:ext>
            </a:extLst>
          </p:cNvPr>
          <p:cNvSpPr txBox="1"/>
          <p:nvPr/>
        </p:nvSpPr>
        <p:spPr>
          <a:xfrm>
            <a:off x="1813557" y="4856853"/>
            <a:ext cx="8463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4) Use the “deformed” spherical surface to map brain maps from our system to another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3937B6B-CCB6-E856-F143-B013E6A0561C}"/>
              </a:ext>
            </a:extLst>
          </p:cNvPr>
          <p:cNvSpPr txBox="1"/>
          <p:nvPr/>
        </p:nvSpPr>
        <p:spPr>
          <a:xfrm>
            <a:off x="11818359" y="646978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468109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733A975A-321B-F7ED-A78B-AD5A97B93C5D}"/>
              </a:ext>
            </a:extLst>
          </p:cNvPr>
          <p:cNvSpPr/>
          <p:nvPr/>
        </p:nvSpPr>
        <p:spPr>
          <a:xfrm>
            <a:off x="0" y="6450894"/>
            <a:ext cx="12192000" cy="40710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EB240FF-0C20-ADD8-384F-4BB6DDA032BC}"/>
              </a:ext>
            </a:extLst>
          </p:cNvPr>
          <p:cNvSpPr/>
          <p:nvPr/>
        </p:nvSpPr>
        <p:spPr>
          <a:xfrm>
            <a:off x="0" y="-11505"/>
            <a:ext cx="12192000" cy="631479"/>
          </a:xfrm>
          <a:prstGeom prst="rect">
            <a:avLst/>
          </a:prstGeom>
          <a:solidFill>
            <a:srgbClr val="EBE5C5"/>
          </a:solidFill>
          <a:ln>
            <a:solidFill>
              <a:srgbClr val="EBE5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A" sz="260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neur       maps: transforms</a:t>
            </a:r>
          </a:p>
        </p:txBody>
      </p:sp>
      <p:pic>
        <p:nvPicPr>
          <p:cNvPr id="8" name="Picture 2" descr="Icon&#10;&#10;Description automatically generated">
            <a:extLst>
              <a:ext uri="{FF2B5EF4-FFF2-40B4-BE49-F238E27FC236}">
                <a16:creationId xmlns:a16="http://schemas.microsoft.com/office/drawing/2014/main" id="{D6321653-82B5-1769-91F6-49265F5250B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751" y="-11505"/>
            <a:ext cx="395581" cy="533052"/>
          </a:xfrm>
          <a:prstGeom prst="rect">
            <a:avLst/>
          </a:prstGeom>
        </p:spPr>
      </p:pic>
      <p:sp>
        <p:nvSpPr>
          <p:cNvPr id="10" name="ZoneTexte 6">
            <a:extLst>
              <a:ext uri="{FF2B5EF4-FFF2-40B4-BE49-F238E27FC236}">
                <a16:creationId xmlns:a16="http://schemas.microsoft.com/office/drawing/2014/main" id="{6EF4E113-7336-7A7F-8CB5-F181732B6803}"/>
              </a:ext>
            </a:extLst>
          </p:cNvPr>
          <p:cNvSpPr txBox="1"/>
          <p:nvPr/>
        </p:nvSpPr>
        <p:spPr>
          <a:xfrm>
            <a:off x="1092464" y="846576"/>
            <a:ext cx="9069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Multimodal surface matching framework</a:t>
            </a:r>
          </a:p>
        </p:txBody>
      </p:sp>
      <p:sp>
        <p:nvSpPr>
          <p:cNvPr id="14" name="ZoneTexte 6">
            <a:extLst>
              <a:ext uri="{FF2B5EF4-FFF2-40B4-BE49-F238E27FC236}">
                <a16:creationId xmlns:a16="http://schemas.microsoft.com/office/drawing/2014/main" id="{6BD6E687-79EB-BD96-E9A2-F297528D6477}"/>
              </a:ext>
            </a:extLst>
          </p:cNvPr>
          <p:cNvSpPr txBox="1"/>
          <p:nvPr/>
        </p:nvSpPr>
        <p:spPr>
          <a:xfrm>
            <a:off x="902829" y="1334565"/>
            <a:ext cx="3416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>
                <a:latin typeface="+mj-lt"/>
              </a:rPr>
              <a:t>from fsaverage… </a:t>
            </a:r>
          </a:p>
        </p:txBody>
      </p:sp>
      <p:sp>
        <p:nvSpPr>
          <p:cNvPr id="4" name="ZoneTexte 6">
            <a:extLst>
              <a:ext uri="{FF2B5EF4-FFF2-40B4-BE49-F238E27FC236}">
                <a16:creationId xmlns:a16="http://schemas.microsoft.com/office/drawing/2014/main" id="{D1DA214D-E06D-11BD-DB4E-62B93B2D664E}"/>
              </a:ext>
            </a:extLst>
          </p:cNvPr>
          <p:cNvSpPr txBox="1"/>
          <p:nvPr/>
        </p:nvSpPr>
        <p:spPr>
          <a:xfrm>
            <a:off x="7120630" y="1334565"/>
            <a:ext cx="3416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>
                <a:latin typeface="+mj-lt"/>
              </a:rPr>
              <a:t>…to fsLR</a:t>
            </a:r>
          </a:p>
        </p:txBody>
      </p:sp>
      <p:pic>
        <p:nvPicPr>
          <p:cNvPr id="7" name="Picture 6" descr="A close-up of a brain&#10;&#10;Description automatically generated with medium confidence">
            <a:extLst>
              <a:ext uri="{FF2B5EF4-FFF2-40B4-BE49-F238E27FC236}">
                <a16:creationId xmlns:a16="http://schemas.microsoft.com/office/drawing/2014/main" id="{642E48AE-7C15-3D25-BEEA-E3D2F5D296E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848" y="1930499"/>
            <a:ext cx="2018499" cy="1490882"/>
          </a:xfrm>
          <a:prstGeom prst="rect">
            <a:avLst/>
          </a:prstGeom>
        </p:spPr>
      </p:pic>
      <p:sp>
        <p:nvSpPr>
          <p:cNvPr id="9" name="ZoneTexte 6">
            <a:extLst>
              <a:ext uri="{FF2B5EF4-FFF2-40B4-BE49-F238E27FC236}">
                <a16:creationId xmlns:a16="http://schemas.microsoft.com/office/drawing/2014/main" id="{2D5B5867-C987-2223-3926-D39D761B4ACB}"/>
              </a:ext>
            </a:extLst>
          </p:cNvPr>
          <p:cNvSpPr txBox="1"/>
          <p:nvPr/>
        </p:nvSpPr>
        <p:spPr>
          <a:xfrm>
            <a:off x="1509069" y="1642647"/>
            <a:ext cx="21959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400" i="1" dirty="0">
                <a:latin typeface="+mj-lt"/>
              </a:rPr>
              <a:t>sulcal depth information</a:t>
            </a:r>
          </a:p>
        </p:txBody>
      </p:sp>
      <p:sp>
        <p:nvSpPr>
          <p:cNvPr id="18" name="Right Brace 17">
            <a:extLst>
              <a:ext uri="{FF2B5EF4-FFF2-40B4-BE49-F238E27FC236}">
                <a16:creationId xmlns:a16="http://schemas.microsoft.com/office/drawing/2014/main" id="{41AC568A-E64B-5155-C262-66A8EFA7173D}"/>
              </a:ext>
            </a:extLst>
          </p:cNvPr>
          <p:cNvSpPr/>
          <p:nvPr/>
        </p:nvSpPr>
        <p:spPr>
          <a:xfrm flipH="1">
            <a:off x="1457909" y="2026999"/>
            <a:ext cx="76550" cy="1490882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ZoneTexte 6">
            <a:extLst>
              <a:ext uri="{FF2B5EF4-FFF2-40B4-BE49-F238E27FC236}">
                <a16:creationId xmlns:a16="http://schemas.microsoft.com/office/drawing/2014/main" id="{43DC282E-2634-7601-A2DC-20BF1A92D67E}"/>
              </a:ext>
            </a:extLst>
          </p:cNvPr>
          <p:cNvSpPr txBox="1"/>
          <p:nvPr/>
        </p:nvSpPr>
        <p:spPr>
          <a:xfrm>
            <a:off x="304800" y="2612229"/>
            <a:ext cx="13237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600" dirty="0">
                <a:latin typeface="+mj-lt"/>
              </a:rPr>
              <a:t>pial mesh</a:t>
            </a:r>
          </a:p>
        </p:txBody>
      </p:sp>
      <p:pic>
        <p:nvPicPr>
          <p:cNvPr id="23" name="Picture 22" descr="A close-up of a brain&#10;&#10;Description automatically generated with medium confidence">
            <a:extLst>
              <a:ext uri="{FF2B5EF4-FFF2-40B4-BE49-F238E27FC236}">
                <a16:creationId xmlns:a16="http://schemas.microsoft.com/office/drawing/2014/main" id="{E258DE4C-4843-3DBA-6090-79691AAD77F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0935" y="1940581"/>
            <a:ext cx="2195928" cy="1490813"/>
          </a:xfrm>
          <a:prstGeom prst="rect">
            <a:avLst/>
          </a:prstGeom>
        </p:spPr>
      </p:pic>
      <p:sp>
        <p:nvSpPr>
          <p:cNvPr id="24" name="Right Brace 23">
            <a:extLst>
              <a:ext uri="{FF2B5EF4-FFF2-40B4-BE49-F238E27FC236}">
                <a16:creationId xmlns:a16="http://schemas.microsoft.com/office/drawing/2014/main" id="{DC2A2962-F18C-51FE-97EB-B7C9F614A3D4}"/>
              </a:ext>
            </a:extLst>
          </p:cNvPr>
          <p:cNvSpPr/>
          <p:nvPr/>
        </p:nvSpPr>
        <p:spPr>
          <a:xfrm>
            <a:off x="10085453" y="1940581"/>
            <a:ext cx="76550" cy="1490882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" name="ZoneTexte 6">
            <a:extLst>
              <a:ext uri="{FF2B5EF4-FFF2-40B4-BE49-F238E27FC236}">
                <a16:creationId xmlns:a16="http://schemas.microsoft.com/office/drawing/2014/main" id="{AF06503D-367A-4D58-355E-6C59D4D15E38}"/>
              </a:ext>
            </a:extLst>
          </p:cNvPr>
          <p:cNvSpPr txBox="1"/>
          <p:nvPr/>
        </p:nvSpPr>
        <p:spPr>
          <a:xfrm>
            <a:off x="10162003" y="2501030"/>
            <a:ext cx="17441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600" dirty="0">
                <a:latin typeface="+mj-lt"/>
              </a:rPr>
              <a:t>midthickness mesh</a:t>
            </a:r>
          </a:p>
        </p:txBody>
      </p:sp>
      <p:sp>
        <p:nvSpPr>
          <p:cNvPr id="26" name="ZoneTexte 6">
            <a:extLst>
              <a:ext uri="{FF2B5EF4-FFF2-40B4-BE49-F238E27FC236}">
                <a16:creationId xmlns:a16="http://schemas.microsoft.com/office/drawing/2014/main" id="{B1F5FC06-E21B-76E7-E161-6DA830B82575}"/>
              </a:ext>
            </a:extLst>
          </p:cNvPr>
          <p:cNvSpPr txBox="1"/>
          <p:nvPr/>
        </p:nvSpPr>
        <p:spPr>
          <a:xfrm>
            <a:off x="7886130" y="1652511"/>
            <a:ext cx="21959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400" i="1" dirty="0">
                <a:latin typeface="+mj-lt"/>
              </a:rPr>
              <a:t>sulcal depth information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07700C2-3407-3FDF-94D6-08EDB223DF55}"/>
              </a:ext>
            </a:extLst>
          </p:cNvPr>
          <p:cNvCxnSpPr>
            <a:cxnSpLocks/>
          </p:cNvCxnSpPr>
          <p:nvPr/>
        </p:nvCxnSpPr>
        <p:spPr>
          <a:xfrm>
            <a:off x="2579256" y="3606800"/>
            <a:ext cx="0" cy="3573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D464480-C326-A416-A1EE-254D19034722}"/>
              </a:ext>
            </a:extLst>
          </p:cNvPr>
          <p:cNvCxnSpPr>
            <a:cxnSpLocks/>
          </p:cNvCxnSpPr>
          <p:nvPr/>
        </p:nvCxnSpPr>
        <p:spPr>
          <a:xfrm>
            <a:off x="8942069" y="3586480"/>
            <a:ext cx="0" cy="3573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ZoneTexte 6">
            <a:extLst>
              <a:ext uri="{FF2B5EF4-FFF2-40B4-BE49-F238E27FC236}">
                <a16:creationId xmlns:a16="http://schemas.microsoft.com/office/drawing/2014/main" id="{B859FBBE-E63C-5D8C-8808-474246D50A7E}"/>
              </a:ext>
            </a:extLst>
          </p:cNvPr>
          <p:cNvSpPr txBox="1"/>
          <p:nvPr/>
        </p:nvSpPr>
        <p:spPr>
          <a:xfrm>
            <a:off x="229052" y="2839584"/>
            <a:ext cx="14752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400" i="1" dirty="0">
                <a:latin typeface="+mj-lt"/>
              </a:rPr>
              <a:t>fsaverage</a:t>
            </a:r>
          </a:p>
        </p:txBody>
      </p:sp>
      <p:sp>
        <p:nvSpPr>
          <p:cNvPr id="35" name="ZoneTexte 6">
            <a:extLst>
              <a:ext uri="{FF2B5EF4-FFF2-40B4-BE49-F238E27FC236}">
                <a16:creationId xmlns:a16="http://schemas.microsoft.com/office/drawing/2014/main" id="{3CCF3B20-9C36-BA5D-CD30-88437A188B86}"/>
              </a:ext>
            </a:extLst>
          </p:cNvPr>
          <p:cNvSpPr txBox="1"/>
          <p:nvPr/>
        </p:nvSpPr>
        <p:spPr>
          <a:xfrm>
            <a:off x="10317130" y="2723469"/>
            <a:ext cx="14752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400" i="1" dirty="0">
                <a:latin typeface="+mj-lt"/>
              </a:rPr>
              <a:t>fsLR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E04F6299-4095-E1D6-E4F8-BD881D3D7B99}"/>
              </a:ext>
            </a:extLst>
          </p:cNvPr>
          <p:cNvCxnSpPr>
            <a:cxnSpLocks/>
            <a:stCxn id="40" idx="3"/>
          </p:cNvCxnSpPr>
          <p:nvPr/>
        </p:nvCxnSpPr>
        <p:spPr>
          <a:xfrm flipV="1">
            <a:off x="2692665" y="3517881"/>
            <a:ext cx="1828535" cy="104605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4310F56C-9CB8-6A1D-4C52-9CCCC8BA2F45}"/>
              </a:ext>
            </a:extLst>
          </p:cNvPr>
          <p:cNvCxnSpPr>
            <a:cxnSpLocks/>
            <a:stCxn id="39" idx="1"/>
          </p:cNvCxnSpPr>
          <p:nvPr/>
        </p:nvCxnSpPr>
        <p:spPr>
          <a:xfrm flipH="1" flipV="1">
            <a:off x="6593840" y="3517881"/>
            <a:ext cx="1849120" cy="160379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Picture 47" descr="A picture containing mollusk&#10;&#10;Description automatically generated">
            <a:extLst>
              <a:ext uri="{FF2B5EF4-FFF2-40B4-BE49-F238E27FC236}">
                <a16:creationId xmlns:a16="http://schemas.microsoft.com/office/drawing/2014/main" id="{42EB01FA-BE95-05A6-FC2A-C3258F7D750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8334" y="4220640"/>
            <a:ext cx="1266966" cy="1192996"/>
          </a:xfrm>
          <a:prstGeom prst="rect">
            <a:avLst/>
          </a:prstGeom>
        </p:spPr>
      </p:pic>
      <p:sp>
        <p:nvSpPr>
          <p:cNvPr id="49" name="Right Brace 48">
            <a:extLst>
              <a:ext uri="{FF2B5EF4-FFF2-40B4-BE49-F238E27FC236}">
                <a16:creationId xmlns:a16="http://schemas.microsoft.com/office/drawing/2014/main" id="{DBA927E9-EE58-9318-CE11-655C934F3F76}"/>
              </a:ext>
            </a:extLst>
          </p:cNvPr>
          <p:cNvSpPr/>
          <p:nvPr/>
        </p:nvSpPr>
        <p:spPr>
          <a:xfrm flipH="1">
            <a:off x="1807739" y="4086926"/>
            <a:ext cx="76550" cy="1490882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0" name="ZoneTexte 6">
            <a:extLst>
              <a:ext uri="{FF2B5EF4-FFF2-40B4-BE49-F238E27FC236}">
                <a16:creationId xmlns:a16="http://schemas.microsoft.com/office/drawing/2014/main" id="{15FBF221-2943-2043-674D-05F18AC01AC2}"/>
              </a:ext>
            </a:extLst>
          </p:cNvPr>
          <p:cNvSpPr txBox="1"/>
          <p:nvPr/>
        </p:nvSpPr>
        <p:spPr>
          <a:xfrm>
            <a:off x="360423" y="4663090"/>
            <a:ext cx="14752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600" dirty="0">
                <a:latin typeface="+mj-lt"/>
              </a:rPr>
              <a:t>spherical mesh</a:t>
            </a:r>
          </a:p>
        </p:txBody>
      </p:sp>
      <p:pic>
        <p:nvPicPr>
          <p:cNvPr id="51" name="Picture 50" descr="A picture containing mollusk, invertebrate, cowrie&#10;&#10;Description automatically generated">
            <a:extLst>
              <a:ext uri="{FF2B5EF4-FFF2-40B4-BE49-F238E27FC236}">
                <a16:creationId xmlns:a16="http://schemas.microsoft.com/office/drawing/2014/main" id="{3EB5331A-CA72-AAD4-B420-D7F70924C4D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3107" y="4240175"/>
            <a:ext cx="1157923" cy="1116824"/>
          </a:xfrm>
          <a:prstGeom prst="rect">
            <a:avLst/>
          </a:prstGeom>
        </p:spPr>
      </p:pic>
      <p:sp>
        <p:nvSpPr>
          <p:cNvPr id="52" name="ZoneTexte 6">
            <a:extLst>
              <a:ext uri="{FF2B5EF4-FFF2-40B4-BE49-F238E27FC236}">
                <a16:creationId xmlns:a16="http://schemas.microsoft.com/office/drawing/2014/main" id="{8EA767D7-596C-3A4F-0425-89E494F76CDE}"/>
              </a:ext>
            </a:extLst>
          </p:cNvPr>
          <p:cNvSpPr txBox="1"/>
          <p:nvPr/>
        </p:nvSpPr>
        <p:spPr>
          <a:xfrm>
            <a:off x="355600" y="4879721"/>
            <a:ext cx="14752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400" i="1" dirty="0">
                <a:latin typeface="+mj-lt"/>
              </a:rPr>
              <a:t>fsaverage</a:t>
            </a:r>
          </a:p>
        </p:txBody>
      </p:sp>
      <p:sp>
        <p:nvSpPr>
          <p:cNvPr id="53" name="Right Brace 52">
            <a:extLst>
              <a:ext uri="{FF2B5EF4-FFF2-40B4-BE49-F238E27FC236}">
                <a16:creationId xmlns:a16="http://schemas.microsoft.com/office/drawing/2014/main" id="{FF8D50A6-1161-F870-8836-8C41F35C10C3}"/>
              </a:ext>
            </a:extLst>
          </p:cNvPr>
          <p:cNvSpPr/>
          <p:nvPr/>
        </p:nvSpPr>
        <p:spPr>
          <a:xfrm>
            <a:off x="9670228" y="4065714"/>
            <a:ext cx="76550" cy="1490882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4" name="ZoneTexte 6">
            <a:extLst>
              <a:ext uri="{FF2B5EF4-FFF2-40B4-BE49-F238E27FC236}">
                <a16:creationId xmlns:a16="http://schemas.microsoft.com/office/drawing/2014/main" id="{FBD6FD3E-8084-7FC5-C694-E48CC15F22E4}"/>
              </a:ext>
            </a:extLst>
          </p:cNvPr>
          <p:cNvSpPr txBox="1"/>
          <p:nvPr/>
        </p:nvSpPr>
        <p:spPr>
          <a:xfrm>
            <a:off x="9746778" y="4626163"/>
            <a:ext cx="17441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600" dirty="0">
                <a:latin typeface="+mj-lt"/>
              </a:rPr>
              <a:t>spherical mesh</a:t>
            </a:r>
          </a:p>
        </p:txBody>
      </p:sp>
      <p:sp>
        <p:nvSpPr>
          <p:cNvPr id="55" name="ZoneTexte 6">
            <a:extLst>
              <a:ext uri="{FF2B5EF4-FFF2-40B4-BE49-F238E27FC236}">
                <a16:creationId xmlns:a16="http://schemas.microsoft.com/office/drawing/2014/main" id="{A46DF0A0-4708-497C-433B-CFE2CBB6BC93}"/>
              </a:ext>
            </a:extLst>
          </p:cNvPr>
          <p:cNvSpPr txBox="1"/>
          <p:nvPr/>
        </p:nvSpPr>
        <p:spPr>
          <a:xfrm>
            <a:off x="9901905" y="4848602"/>
            <a:ext cx="14752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400" i="1" dirty="0">
                <a:latin typeface="+mj-lt"/>
              </a:rPr>
              <a:t>fsLR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9EF66187-31E4-D372-35B6-BE53C4E43B33}"/>
              </a:ext>
            </a:extLst>
          </p:cNvPr>
          <p:cNvSpPr/>
          <p:nvPr/>
        </p:nvSpPr>
        <p:spPr>
          <a:xfrm rot="18955878">
            <a:off x="1966260" y="4570328"/>
            <a:ext cx="845391" cy="57519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2D5EF7E-3B05-DD26-6364-D53AF03FA725}"/>
              </a:ext>
            </a:extLst>
          </p:cNvPr>
          <p:cNvSpPr/>
          <p:nvPr/>
        </p:nvSpPr>
        <p:spPr>
          <a:xfrm>
            <a:off x="8442960" y="4876372"/>
            <a:ext cx="968538" cy="49059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2" name="ZoneTexte 6">
            <a:extLst>
              <a:ext uri="{FF2B5EF4-FFF2-40B4-BE49-F238E27FC236}">
                <a16:creationId xmlns:a16="http://schemas.microsoft.com/office/drawing/2014/main" id="{39E9030B-65F7-1BBD-99FA-085BE12509A4}"/>
              </a:ext>
            </a:extLst>
          </p:cNvPr>
          <p:cNvSpPr txBox="1"/>
          <p:nvPr/>
        </p:nvSpPr>
        <p:spPr>
          <a:xfrm>
            <a:off x="4319368" y="3064712"/>
            <a:ext cx="26520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600" dirty="0"/>
              <a:t>We want to align the two brain maps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2975042D-4029-8021-7BD4-9B8E9C7E737E}"/>
              </a:ext>
            </a:extLst>
          </p:cNvPr>
          <p:cNvSpPr txBox="1"/>
          <p:nvPr/>
        </p:nvSpPr>
        <p:spPr>
          <a:xfrm>
            <a:off x="11818359" y="646978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2778216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8" grpId="0" animBg="1"/>
      <p:bldP spid="19" grpId="0"/>
      <p:bldP spid="24" grpId="0" animBg="1"/>
      <p:bldP spid="25" grpId="0"/>
      <p:bldP spid="26" grpId="0"/>
      <p:bldP spid="33" grpId="0"/>
      <p:bldP spid="35" grpId="0"/>
      <p:bldP spid="49" grpId="0" animBg="1"/>
      <p:bldP spid="50" grpId="0"/>
      <p:bldP spid="52" grpId="0"/>
      <p:bldP spid="53" grpId="0" animBg="1"/>
      <p:bldP spid="54" grpId="0"/>
      <p:bldP spid="55" grpId="0"/>
      <p:bldP spid="40" grpId="0" animBg="1"/>
      <p:bldP spid="39" grpId="0" animBg="1"/>
      <p:bldP spid="6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733A975A-321B-F7ED-A78B-AD5A97B93C5D}"/>
              </a:ext>
            </a:extLst>
          </p:cNvPr>
          <p:cNvSpPr/>
          <p:nvPr/>
        </p:nvSpPr>
        <p:spPr>
          <a:xfrm>
            <a:off x="0" y="6450894"/>
            <a:ext cx="12192000" cy="40710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EB240FF-0C20-ADD8-384F-4BB6DDA032BC}"/>
              </a:ext>
            </a:extLst>
          </p:cNvPr>
          <p:cNvSpPr/>
          <p:nvPr/>
        </p:nvSpPr>
        <p:spPr>
          <a:xfrm>
            <a:off x="0" y="-11505"/>
            <a:ext cx="12192000" cy="631479"/>
          </a:xfrm>
          <a:prstGeom prst="rect">
            <a:avLst/>
          </a:prstGeom>
          <a:solidFill>
            <a:srgbClr val="EBE5C5"/>
          </a:solidFill>
          <a:ln>
            <a:solidFill>
              <a:srgbClr val="EBE5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A" sz="260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neur       maps: transforms</a:t>
            </a:r>
          </a:p>
        </p:txBody>
      </p:sp>
      <p:pic>
        <p:nvPicPr>
          <p:cNvPr id="8" name="Picture 2" descr="Icon&#10;&#10;Description automatically generated">
            <a:extLst>
              <a:ext uri="{FF2B5EF4-FFF2-40B4-BE49-F238E27FC236}">
                <a16:creationId xmlns:a16="http://schemas.microsoft.com/office/drawing/2014/main" id="{D6321653-82B5-1769-91F6-49265F5250B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751" y="-11505"/>
            <a:ext cx="395581" cy="533052"/>
          </a:xfrm>
          <a:prstGeom prst="rect">
            <a:avLst/>
          </a:prstGeom>
        </p:spPr>
      </p:pic>
      <p:sp>
        <p:nvSpPr>
          <p:cNvPr id="10" name="ZoneTexte 6">
            <a:extLst>
              <a:ext uri="{FF2B5EF4-FFF2-40B4-BE49-F238E27FC236}">
                <a16:creationId xmlns:a16="http://schemas.microsoft.com/office/drawing/2014/main" id="{6EF4E113-7336-7A7F-8CB5-F181732B6803}"/>
              </a:ext>
            </a:extLst>
          </p:cNvPr>
          <p:cNvSpPr txBox="1"/>
          <p:nvPr/>
        </p:nvSpPr>
        <p:spPr>
          <a:xfrm>
            <a:off x="1092464" y="846576"/>
            <a:ext cx="9069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Multimodal surface matching framework</a:t>
            </a:r>
          </a:p>
        </p:txBody>
      </p:sp>
      <p:sp>
        <p:nvSpPr>
          <p:cNvPr id="14" name="ZoneTexte 6">
            <a:extLst>
              <a:ext uri="{FF2B5EF4-FFF2-40B4-BE49-F238E27FC236}">
                <a16:creationId xmlns:a16="http://schemas.microsoft.com/office/drawing/2014/main" id="{6BD6E687-79EB-BD96-E9A2-F297528D6477}"/>
              </a:ext>
            </a:extLst>
          </p:cNvPr>
          <p:cNvSpPr txBox="1"/>
          <p:nvPr/>
        </p:nvSpPr>
        <p:spPr>
          <a:xfrm>
            <a:off x="902829" y="1334565"/>
            <a:ext cx="3416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>
                <a:latin typeface="+mj-lt"/>
              </a:rPr>
              <a:t>from fsaverage… </a:t>
            </a:r>
          </a:p>
        </p:txBody>
      </p:sp>
      <p:sp>
        <p:nvSpPr>
          <p:cNvPr id="4" name="ZoneTexte 6">
            <a:extLst>
              <a:ext uri="{FF2B5EF4-FFF2-40B4-BE49-F238E27FC236}">
                <a16:creationId xmlns:a16="http://schemas.microsoft.com/office/drawing/2014/main" id="{D1DA214D-E06D-11BD-DB4E-62B93B2D664E}"/>
              </a:ext>
            </a:extLst>
          </p:cNvPr>
          <p:cNvSpPr txBox="1"/>
          <p:nvPr/>
        </p:nvSpPr>
        <p:spPr>
          <a:xfrm>
            <a:off x="7120630" y="1334565"/>
            <a:ext cx="3416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>
                <a:latin typeface="+mj-lt"/>
              </a:rPr>
              <a:t>…to fsLR</a:t>
            </a:r>
          </a:p>
        </p:txBody>
      </p:sp>
      <p:pic>
        <p:nvPicPr>
          <p:cNvPr id="7" name="Picture 6" descr="A close-up of a brain&#10;&#10;Description automatically generated with medium confidence">
            <a:extLst>
              <a:ext uri="{FF2B5EF4-FFF2-40B4-BE49-F238E27FC236}">
                <a16:creationId xmlns:a16="http://schemas.microsoft.com/office/drawing/2014/main" id="{642E48AE-7C15-3D25-BEEA-E3D2F5D296E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848" y="1930499"/>
            <a:ext cx="2018499" cy="1490882"/>
          </a:xfrm>
          <a:prstGeom prst="rect">
            <a:avLst/>
          </a:prstGeom>
        </p:spPr>
      </p:pic>
      <p:sp>
        <p:nvSpPr>
          <p:cNvPr id="9" name="ZoneTexte 6">
            <a:extLst>
              <a:ext uri="{FF2B5EF4-FFF2-40B4-BE49-F238E27FC236}">
                <a16:creationId xmlns:a16="http://schemas.microsoft.com/office/drawing/2014/main" id="{2D5B5867-C987-2223-3926-D39D761B4ACB}"/>
              </a:ext>
            </a:extLst>
          </p:cNvPr>
          <p:cNvSpPr txBox="1"/>
          <p:nvPr/>
        </p:nvSpPr>
        <p:spPr>
          <a:xfrm>
            <a:off x="1509069" y="1642647"/>
            <a:ext cx="21959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400" i="1" dirty="0">
                <a:latin typeface="+mj-lt"/>
              </a:rPr>
              <a:t>sulcal depth information</a:t>
            </a:r>
          </a:p>
        </p:txBody>
      </p:sp>
      <p:pic>
        <p:nvPicPr>
          <p:cNvPr id="17" name="Picture 16" descr="A picture containing mollusk&#10;&#10;Description automatically generated">
            <a:extLst>
              <a:ext uri="{FF2B5EF4-FFF2-40B4-BE49-F238E27FC236}">
                <a16:creationId xmlns:a16="http://schemas.microsoft.com/office/drawing/2014/main" id="{607ED19C-FDA9-E454-8DD2-E71EF859870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8334" y="4220640"/>
            <a:ext cx="1266966" cy="1192996"/>
          </a:xfrm>
          <a:prstGeom prst="rect">
            <a:avLst/>
          </a:prstGeom>
        </p:spPr>
      </p:pic>
      <p:sp>
        <p:nvSpPr>
          <p:cNvPr id="18" name="Right Brace 17">
            <a:extLst>
              <a:ext uri="{FF2B5EF4-FFF2-40B4-BE49-F238E27FC236}">
                <a16:creationId xmlns:a16="http://schemas.microsoft.com/office/drawing/2014/main" id="{41AC568A-E64B-5155-C262-66A8EFA7173D}"/>
              </a:ext>
            </a:extLst>
          </p:cNvPr>
          <p:cNvSpPr/>
          <p:nvPr/>
        </p:nvSpPr>
        <p:spPr>
          <a:xfrm flipH="1">
            <a:off x="1457909" y="2026999"/>
            <a:ext cx="76550" cy="1490882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ZoneTexte 6">
            <a:extLst>
              <a:ext uri="{FF2B5EF4-FFF2-40B4-BE49-F238E27FC236}">
                <a16:creationId xmlns:a16="http://schemas.microsoft.com/office/drawing/2014/main" id="{43DC282E-2634-7601-A2DC-20BF1A92D67E}"/>
              </a:ext>
            </a:extLst>
          </p:cNvPr>
          <p:cNvSpPr txBox="1"/>
          <p:nvPr/>
        </p:nvSpPr>
        <p:spPr>
          <a:xfrm>
            <a:off x="304800" y="2612229"/>
            <a:ext cx="13237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600" dirty="0">
                <a:latin typeface="+mj-lt"/>
              </a:rPr>
              <a:t>pial mesh</a:t>
            </a:r>
          </a:p>
        </p:txBody>
      </p:sp>
      <p:sp>
        <p:nvSpPr>
          <p:cNvPr id="20" name="Right Brace 19">
            <a:extLst>
              <a:ext uri="{FF2B5EF4-FFF2-40B4-BE49-F238E27FC236}">
                <a16:creationId xmlns:a16="http://schemas.microsoft.com/office/drawing/2014/main" id="{B4B09C4B-E727-15BD-0E14-6402881EE5AE}"/>
              </a:ext>
            </a:extLst>
          </p:cNvPr>
          <p:cNvSpPr/>
          <p:nvPr/>
        </p:nvSpPr>
        <p:spPr>
          <a:xfrm flipH="1">
            <a:off x="1807739" y="4086926"/>
            <a:ext cx="76550" cy="1490882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" name="ZoneTexte 6">
            <a:extLst>
              <a:ext uri="{FF2B5EF4-FFF2-40B4-BE49-F238E27FC236}">
                <a16:creationId xmlns:a16="http://schemas.microsoft.com/office/drawing/2014/main" id="{8567F726-10AB-ED73-F105-A52E37EC9CFD}"/>
              </a:ext>
            </a:extLst>
          </p:cNvPr>
          <p:cNvSpPr txBox="1"/>
          <p:nvPr/>
        </p:nvSpPr>
        <p:spPr>
          <a:xfrm>
            <a:off x="360423" y="4663090"/>
            <a:ext cx="14752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600" dirty="0">
                <a:latin typeface="+mj-lt"/>
              </a:rPr>
              <a:t>spherical mesh</a:t>
            </a:r>
          </a:p>
        </p:txBody>
      </p:sp>
      <p:pic>
        <p:nvPicPr>
          <p:cNvPr id="23" name="Picture 22" descr="A close-up of a brain&#10;&#10;Description automatically generated with medium confidence">
            <a:extLst>
              <a:ext uri="{FF2B5EF4-FFF2-40B4-BE49-F238E27FC236}">
                <a16:creationId xmlns:a16="http://schemas.microsoft.com/office/drawing/2014/main" id="{E258DE4C-4843-3DBA-6090-79691AAD77F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0935" y="1940581"/>
            <a:ext cx="2195928" cy="1490813"/>
          </a:xfrm>
          <a:prstGeom prst="rect">
            <a:avLst/>
          </a:prstGeom>
        </p:spPr>
      </p:pic>
      <p:sp>
        <p:nvSpPr>
          <p:cNvPr id="24" name="Right Brace 23">
            <a:extLst>
              <a:ext uri="{FF2B5EF4-FFF2-40B4-BE49-F238E27FC236}">
                <a16:creationId xmlns:a16="http://schemas.microsoft.com/office/drawing/2014/main" id="{DC2A2962-F18C-51FE-97EB-B7C9F614A3D4}"/>
              </a:ext>
            </a:extLst>
          </p:cNvPr>
          <p:cNvSpPr/>
          <p:nvPr/>
        </p:nvSpPr>
        <p:spPr>
          <a:xfrm>
            <a:off x="10085453" y="1940581"/>
            <a:ext cx="76550" cy="1490882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" name="ZoneTexte 6">
            <a:extLst>
              <a:ext uri="{FF2B5EF4-FFF2-40B4-BE49-F238E27FC236}">
                <a16:creationId xmlns:a16="http://schemas.microsoft.com/office/drawing/2014/main" id="{AF06503D-367A-4D58-355E-6C59D4D15E38}"/>
              </a:ext>
            </a:extLst>
          </p:cNvPr>
          <p:cNvSpPr txBox="1"/>
          <p:nvPr/>
        </p:nvSpPr>
        <p:spPr>
          <a:xfrm>
            <a:off x="10162003" y="2501030"/>
            <a:ext cx="17441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600" dirty="0">
                <a:latin typeface="+mj-lt"/>
              </a:rPr>
              <a:t>midthickness mesh</a:t>
            </a:r>
          </a:p>
        </p:txBody>
      </p:sp>
      <p:sp>
        <p:nvSpPr>
          <p:cNvPr id="26" name="ZoneTexte 6">
            <a:extLst>
              <a:ext uri="{FF2B5EF4-FFF2-40B4-BE49-F238E27FC236}">
                <a16:creationId xmlns:a16="http://schemas.microsoft.com/office/drawing/2014/main" id="{B1F5FC06-E21B-76E7-E161-6DA830B82575}"/>
              </a:ext>
            </a:extLst>
          </p:cNvPr>
          <p:cNvSpPr txBox="1"/>
          <p:nvPr/>
        </p:nvSpPr>
        <p:spPr>
          <a:xfrm>
            <a:off x="7886130" y="1652511"/>
            <a:ext cx="21959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400" i="1" dirty="0">
                <a:latin typeface="+mj-lt"/>
              </a:rPr>
              <a:t>sulcal depth information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07700C2-3407-3FDF-94D6-08EDB223DF55}"/>
              </a:ext>
            </a:extLst>
          </p:cNvPr>
          <p:cNvCxnSpPr>
            <a:cxnSpLocks/>
          </p:cNvCxnSpPr>
          <p:nvPr/>
        </p:nvCxnSpPr>
        <p:spPr>
          <a:xfrm>
            <a:off x="2579256" y="3606800"/>
            <a:ext cx="0" cy="3573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1" name="Picture 30" descr="A picture containing mollusk, invertebrate, cowrie&#10;&#10;Description automatically generated">
            <a:extLst>
              <a:ext uri="{FF2B5EF4-FFF2-40B4-BE49-F238E27FC236}">
                <a16:creationId xmlns:a16="http://schemas.microsoft.com/office/drawing/2014/main" id="{CDC83DF0-9377-7DD6-0863-724E6A205CE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3107" y="4240175"/>
            <a:ext cx="1157923" cy="1116824"/>
          </a:xfrm>
          <a:prstGeom prst="rect">
            <a:avLst/>
          </a:prstGeom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D464480-C326-A416-A1EE-254D19034722}"/>
              </a:ext>
            </a:extLst>
          </p:cNvPr>
          <p:cNvCxnSpPr>
            <a:cxnSpLocks/>
          </p:cNvCxnSpPr>
          <p:nvPr/>
        </p:nvCxnSpPr>
        <p:spPr>
          <a:xfrm>
            <a:off x="8942069" y="3586480"/>
            <a:ext cx="0" cy="3573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ZoneTexte 6">
            <a:extLst>
              <a:ext uri="{FF2B5EF4-FFF2-40B4-BE49-F238E27FC236}">
                <a16:creationId xmlns:a16="http://schemas.microsoft.com/office/drawing/2014/main" id="{B859FBBE-E63C-5D8C-8808-474246D50A7E}"/>
              </a:ext>
            </a:extLst>
          </p:cNvPr>
          <p:cNvSpPr txBox="1"/>
          <p:nvPr/>
        </p:nvSpPr>
        <p:spPr>
          <a:xfrm>
            <a:off x="229052" y="2839584"/>
            <a:ext cx="14752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400" i="1" dirty="0">
                <a:latin typeface="+mj-lt"/>
              </a:rPr>
              <a:t>fsaverage</a:t>
            </a:r>
          </a:p>
        </p:txBody>
      </p:sp>
      <p:sp>
        <p:nvSpPr>
          <p:cNvPr id="34" name="ZoneTexte 6">
            <a:extLst>
              <a:ext uri="{FF2B5EF4-FFF2-40B4-BE49-F238E27FC236}">
                <a16:creationId xmlns:a16="http://schemas.microsoft.com/office/drawing/2014/main" id="{504AE684-3F1C-FD7E-90E4-88551D160828}"/>
              </a:ext>
            </a:extLst>
          </p:cNvPr>
          <p:cNvSpPr txBox="1"/>
          <p:nvPr/>
        </p:nvSpPr>
        <p:spPr>
          <a:xfrm>
            <a:off x="355600" y="4879721"/>
            <a:ext cx="14752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400" i="1" dirty="0">
                <a:latin typeface="+mj-lt"/>
              </a:rPr>
              <a:t>fsaverage</a:t>
            </a:r>
          </a:p>
        </p:txBody>
      </p:sp>
      <p:sp>
        <p:nvSpPr>
          <p:cNvPr id="35" name="ZoneTexte 6">
            <a:extLst>
              <a:ext uri="{FF2B5EF4-FFF2-40B4-BE49-F238E27FC236}">
                <a16:creationId xmlns:a16="http://schemas.microsoft.com/office/drawing/2014/main" id="{3CCF3B20-9C36-BA5D-CD30-88437A188B86}"/>
              </a:ext>
            </a:extLst>
          </p:cNvPr>
          <p:cNvSpPr txBox="1"/>
          <p:nvPr/>
        </p:nvSpPr>
        <p:spPr>
          <a:xfrm>
            <a:off x="10317130" y="2723469"/>
            <a:ext cx="14752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400" i="1" dirty="0">
                <a:latin typeface="+mj-lt"/>
              </a:rPr>
              <a:t>fsLR</a:t>
            </a:r>
          </a:p>
        </p:txBody>
      </p:sp>
      <p:sp>
        <p:nvSpPr>
          <p:cNvPr id="36" name="Right Brace 35">
            <a:extLst>
              <a:ext uri="{FF2B5EF4-FFF2-40B4-BE49-F238E27FC236}">
                <a16:creationId xmlns:a16="http://schemas.microsoft.com/office/drawing/2014/main" id="{A4F4FC17-A046-A7D1-B56F-1C773C143E95}"/>
              </a:ext>
            </a:extLst>
          </p:cNvPr>
          <p:cNvSpPr/>
          <p:nvPr/>
        </p:nvSpPr>
        <p:spPr>
          <a:xfrm>
            <a:off x="9670228" y="4065714"/>
            <a:ext cx="76550" cy="1490882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" name="ZoneTexte 6">
            <a:extLst>
              <a:ext uri="{FF2B5EF4-FFF2-40B4-BE49-F238E27FC236}">
                <a16:creationId xmlns:a16="http://schemas.microsoft.com/office/drawing/2014/main" id="{E61ECAB2-9088-3BBB-2E0A-C08238480CDF}"/>
              </a:ext>
            </a:extLst>
          </p:cNvPr>
          <p:cNvSpPr txBox="1"/>
          <p:nvPr/>
        </p:nvSpPr>
        <p:spPr>
          <a:xfrm>
            <a:off x="9746778" y="4626163"/>
            <a:ext cx="17441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600" dirty="0">
                <a:latin typeface="+mj-lt"/>
              </a:rPr>
              <a:t>spherical mesh</a:t>
            </a:r>
          </a:p>
        </p:txBody>
      </p:sp>
      <p:sp>
        <p:nvSpPr>
          <p:cNvPr id="38" name="ZoneTexte 6">
            <a:extLst>
              <a:ext uri="{FF2B5EF4-FFF2-40B4-BE49-F238E27FC236}">
                <a16:creationId xmlns:a16="http://schemas.microsoft.com/office/drawing/2014/main" id="{5448E1F6-6C9B-EE5C-759A-B30B7C0B8B9C}"/>
              </a:ext>
            </a:extLst>
          </p:cNvPr>
          <p:cNvSpPr txBox="1"/>
          <p:nvPr/>
        </p:nvSpPr>
        <p:spPr>
          <a:xfrm>
            <a:off x="9901905" y="4848602"/>
            <a:ext cx="14752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400" i="1" dirty="0">
                <a:latin typeface="+mj-lt"/>
              </a:rPr>
              <a:t>fsLR</a:t>
            </a: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191A1D23-B478-9E4D-0E79-08234D9AC74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5764" y="4169661"/>
            <a:ext cx="686565" cy="1401937"/>
          </a:xfrm>
          <a:prstGeom prst="rect">
            <a:avLst/>
          </a:prstGeom>
        </p:spPr>
      </p:pic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F6BD7480-4660-98BA-C347-0CE1658065F4}"/>
              </a:ext>
            </a:extLst>
          </p:cNvPr>
          <p:cNvCxnSpPr/>
          <p:nvPr/>
        </p:nvCxnSpPr>
        <p:spPr>
          <a:xfrm flipH="1">
            <a:off x="6664960" y="4879721"/>
            <a:ext cx="139192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ZoneTexte 6">
            <a:extLst>
              <a:ext uri="{FF2B5EF4-FFF2-40B4-BE49-F238E27FC236}">
                <a16:creationId xmlns:a16="http://schemas.microsoft.com/office/drawing/2014/main" id="{0303916B-6687-FC1D-E61F-3E6AEF4632E9}"/>
              </a:ext>
            </a:extLst>
          </p:cNvPr>
          <p:cNvSpPr txBox="1"/>
          <p:nvPr/>
        </p:nvSpPr>
        <p:spPr>
          <a:xfrm>
            <a:off x="6509958" y="4543785"/>
            <a:ext cx="17901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600" dirty="0">
                <a:latin typeface="+mj-lt"/>
              </a:rPr>
              <a:t>rotate the sphere</a:t>
            </a:r>
          </a:p>
        </p:txBody>
      </p:sp>
      <p:pic>
        <p:nvPicPr>
          <p:cNvPr id="56" name="Picture 55" descr="A picture containing invertebrate, mollusk&#10;&#10;Description automatically generated">
            <a:extLst>
              <a:ext uri="{FF2B5EF4-FFF2-40B4-BE49-F238E27FC236}">
                <a16:creationId xmlns:a16="http://schemas.microsoft.com/office/drawing/2014/main" id="{F5D36441-B9D2-43AD-F42F-EAA9A3A300DE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8065" y="4277279"/>
            <a:ext cx="1173066" cy="1142646"/>
          </a:xfrm>
          <a:prstGeom prst="rect">
            <a:avLst/>
          </a:prstGeom>
        </p:spPr>
      </p:pic>
      <p:sp>
        <p:nvSpPr>
          <p:cNvPr id="57" name="Right Brace 56">
            <a:extLst>
              <a:ext uri="{FF2B5EF4-FFF2-40B4-BE49-F238E27FC236}">
                <a16:creationId xmlns:a16="http://schemas.microsoft.com/office/drawing/2014/main" id="{8ACBD6D3-5B45-863C-0680-774BDF738D3E}"/>
              </a:ext>
            </a:extLst>
          </p:cNvPr>
          <p:cNvSpPr/>
          <p:nvPr/>
        </p:nvSpPr>
        <p:spPr>
          <a:xfrm rot="5400000" flipH="1">
            <a:off x="5824017" y="3416943"/>
            <a:ext cx="76550" cy="1490882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8" name="ZoneTexte 6">
            <a:extLst>
              <a:ext uri="{FF2B5EF4-FFF2-40B4-BE49-F238E27FC236}">
                <a16:creationId xmlns:a16="http://schemas.microsoft.com/office/drawing/2014/main" id="{66A220AE-23B3-6BF9-1238-36D0CCFEBE74}"/>
              </a:ext>
            </a:extLst>
          </p:cNvPr>
          <p:cNvSpPr txBox="1"/>
          <p:nvPr/>
        </p:nvSpPr>
        <p:spPr>
          <a:xfrm>
            <a:off x="5184098" y="3543429"/>
            <a:ext cx="14752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600" dirty="0">
                <a:latin typeface="+mj-lt"/>
              </a:rPr>
              <a:t>spherical mesh</a:t>
            </a:r>
          </a:p>
        </p:txBody>
      </p:sp>
      <p:sp>
        <p:nvSpPr>
          <p:cNvPr id="59" name="ZoneTexte 6">
            <a:extLst>
              <a:ext uri="{FF2B5EF4-FFF2-40B4-BE49-F238E27FC236}">
                <a16:creationId xmlns:a16="http://schemas.microsoft.com/office/drawing/2014/main" id="{AF1A2BBE-5955-6348-9386-579552F2C1BE}"/>
              </a:ext>
            </a:extLst>
          </p:cNvPr>
          <p:cNvSpPr txBox="1"/>
          <p:nvPr/>
        </p:nvSpPr>
        <p:spPr>
          <a:xfrm>
            <a:off x="4544167" y="3789326"/>
            <a:ext cx="26625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400" i="1" dirty="0">
                <a:latin typeface="+mj-lt"/>
              </a:rPr>
              <a:t>fsLR </a:t>
            </a:r>
            <a:r>
              <a:rPr lang="en-CA" sz="1400" b="1" i="1" dirty="0">
                <a:latin typeface="+mj-lt"/>
              </a:rPr>
              <a:t>deformed</a:t>
            </a:r>
            <a:r>
              <a:rPr lang="en-CA" sz="1400" i="1" dirty="0">
                <a:latin typeface="+mj-lt"/>
              </a:rPr>
              <a:t> to fsaverage</a:t>
            </a:r>
          </a:p>
        </p:txBody>
      </p:sp>
      <p:sp>
        <p:nvSpPr>
          <p:cNvPr id="60" name="ZoneTexte 6">
            <a:extLst>
              <a:ext uri="{FF2B5EF4-FFF2-40B4-BE49-F238E27FC236}">
                <a16:creationId xmlns:a16="http://schemas.microsoft.com/office/drawing/2014/main" id="{FDDB0FCC-FA2A-06F7-82D4-73975F11EE71}"/>
              </a:ext>
            </a:extLst>
          </p:cNvPr>
          <p:cNvSpPr txBox="1"/>
          <p:nvPr/>
        </p:nvSpPr>
        <p:spPr>
          <a:xfrm>
            <a:off x="3079147" y="4566703"/>
            <a:ext cx="23540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600" dirty="0">
                <a:latin typeface="+mj-lt"/>
              </a:rPr>
              <a:t>until they match each other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63EE5AC-9B62-2C26-8893-69E6A2253822}"/>
              </a:ext>
            </a:extLst>
          </p:cNvPr>
          <p:cNvSpPr txBox="1"/>
          <p:nvPr/>
        </p:nvSpPr>
        <p:spPr>
          <a:xfrm>
            <a:off x="11818359" y="646978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8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6D498A96-5414-BD96-1A4C-CC65CD67C496}"/>
              </a:ext>
            </a:extLst>
          </p:cNvPr>
          <p:cNvSpPr/>
          <p:nvPr/>
        </p:nvSpPr>
        <p:spPr>
          <a:xfrm rot="18955878">
            <a:off x="1966260" y="4570328"/>
            <a:ext cx="845391" cy="57519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9C96A4DE-58DC-E660-D0B5-8B7A36B24F8A}"/>
              </a:ext>
            </a:extLst>
          </p:cNvPr>
          <p:cNvSpPr/>
          <p:nvPr/>
        </p:nvSpPr>
        <p:spPr>
          <a:xfrm rot="18955878">
            <a:off x="5196970" y="4570327"/>
            <a:ext cx="845391" cy="57519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11564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  <p:bldP spid="58" grpId="0"/>
      <p:bldP spid="59" grpId="0"/>
      <p:bldP spid="60" grpId="0"/>
      <p:bldP spid="62" grpId="0" animBg="1"/>
      <p:bldP spid="6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Picture 59" descr="A picture containing vegetable&#10;&#10;Description automatically generated">
            <a:extLst>
              <a:ext uri="{FF2B5EF4-FFF2-40B4-BE49-F238E27FC236}">
                <a16:creationId xmlns:a16="http://schemas.microsoft.com/office/drawing/2014/main" id="{E8357933-24AD-EA68-DE47-BF1A1AE813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7767" y="1883370"/>
            <a:ext cx="2249415" cy="1567949"/>
          </a:xfrm>
          <a:prstGeom prst="rect">
            <a:avLst/>
          </a:prstGeom>
        </p:spPr>
      </p:pic>
      <p:pic>
        <p:nvPicPr>
          <p:cNvPr id="30" name="Picture 29" descr="Icon&#10;&#10;Description automatically generated with low confidence">
            <a:extLst>
              <a:ext uri="{FF2B5EF4-FFF2-40B4-BE49-F238E27FC236}">
                <a16:creationId xmlns:a16="http://schemas.microsoft.com/office/drawing/2014/main" id="{2BA4EC0D-3BA5-CB88-7312-3C5C7F5090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5824" y="4220979"/>
            <a:ext cx="1372936" cy="1268891"/>
          </a:xfrm>
          <a:prstGeom prst="rect">
            <a:avLst/>
          </a:prstGeom>
        </p:spPr>
      </p:pic>
      <p:pic>
        <p:nvPicPr>
          <p:cNvPr id="22" name="Picture 21" descr="A picture containing logo&#10;&#10;Description automatically generated">
            <a:extLst>
              <a:ext uri="{FF2B5EF4-FFF2-40B4-BE49-F238E27FC236}">
                <a16:creationId xmlns:a16="http://schemas.microsoft.com/office/drawing/2014/main" id="{DDE696D6-A5FA-A404-B673-C35AD1BBD57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3108" y="4220979"/>
            <a:ext cx="1372936" cy="1257787"/>
          </a:xfrm>
          <a:prstGeom prst="rect">
            <a:avLst/>
          </a:prstGeom>
        </p:spPr>
      </p:pic>
      <p:pic>
        <p:nvPicPr>
          <p:cNvPr id="15" name="Picture 14" descr="A picture containing vegetable&#10;&#10;Description automatically generated">
            <a:extLst>
              <a:ext uri="{FF2B5EF4-FFF2-40B4-BE49-F238E27FC236}">
                <a16:creationId xmlns:a16="http://schemas.microsoft.com/office/drawing/2014/main" id="{548BA8F8-6D8B-CC94-AC7B-259A5112B15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910" y="1976302"/>
            <a:ext cx="2247088" cy="146809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33A975A-321B-F7ED-A78B-AD5A97B93C5D}"/>
              </a:ext>
            </a:extLst>
          </p:cNvPr>
          <p:cNvSpPr/>
          <p:nvPr/>
        </p:nvSpPr>
        <p:spPr>
          <a:xfrm>
            <a:off x="0" y="6450894"/>
            <a:ext cx="12192000" cy="40710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EB240FF-0C20-ADD8-384F-4BB6DDA032BC}"/>
              </a:ext>
            </a:extLst>
          </p:cNvPr>
          <p:cNvSpPr/>
          <p:nvPr/>
        </p:nvSpPr>
        <p:spPr>
          <a:xfrm>
            <a:off x="0" y="-11505"/>
            <a:ext cx="12192000" cy="631479"/>
          </a:xfrm>
          <a:prstGeom prst="rect">
            <a:avLst/>
          </a:prstGeom>
          <a:solidFill>
            <a:srgbClr val="EBE5C5"/>
          </a:solidFill>
          <a:ln>
            <a:solidFill>
              <a:srgbClr val="EBE5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A" sz="260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neur       maps: transforms</a:t>
            </a:r>
          </a:p>
        </p:txBody>
      </p:sp>
      <p:pic>
        <p:nvPicPr>
          <p:cNvPr id="8" name="Picture 2" descr="Icon&#10;&#10;Description automatically generated">
            <a:extLst>
              <a:ext uri="{FF2B5EF4-FFF2-40B4-BE49-F238E27FC236}">
                <a16:creationId xmlns:a16="http://schemas.microsoft.com/office/drawing/2014/main" id="{D6321653-82B5-1769-91F6-49265F5250B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751" y="-11505"/>
            <a:ext cx="395581" cy="533052"/>
          </a:xfrm>
          <a:prstGeom prst="rect">
            <a:avLst/>
          </a:prstGeom>
        </p:spPr>
      </p:pic>
      <p:sp>
        <p:nvSpPr>
          <p:cNvPr id="10" name="ZoneTexte 6">
            <a:extLst>
              <a:ext uri="{FF2B5EF4-FFF2-40B4-BE49-F238E27FC236}">
                <a16:creationId xmlns:a16="http://schemas.microsoft.com/office/drawing/2014/main" id="{6EF4E113-7336-7A7F-8CB5-F181732B6803}"/>
              </a:ext>
            </a:extLst>
          </p:cNvPr>
          <p:cNvSpPr txBox="1"/>
          <p:nvPr/>
        </p:nvSpPr>
        <p:spPr>
          <a:xfrm>
            <a:off x="1092464" y="846576"/>
            <a:ext cx="9069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Multimodal surface matching framework</a:t>
            </a:r>
          </a:p>
        </p:txBody>
      </p:sp>
      <p:sp>
        <p:nvSpPr>
          <p:cNvPr id="14" name="ZoneTexte 6">
            <a:extLst>
              <a:ext uri="{FF2B5EF4-FFF2-40B4-BE49-F238E27FC236}">
                <a16:creationId xmlns:a16="http://schemas.microsoft.com/office/drawing/2014/main" id="{6BD6E687-79EB-BD96-E9A2-F297528D6477}"/>
              </a:ext>
            </a:extLst>
          </p:cNvPr>
          <p:cNvSpPr txBox="1"/>
          <p:nvPr/>
        </p:nvSpPr>
        <p:spPr>
          <a:xfrm>
            <a:off x="902829" y="1334565"/>
            <a:ext cx="3416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>
                <a:latin typeface="+mj-lt"/>
              </a:rPr>
              <a:t>from fsaverage… </a:t>
            </a:r>
          </a:p>
        </p:txBody>
      </p:sp>
      <p:sp>
        <p:nvSpPr>
          <p:cNvPr id="4" name="ZoneTexte 6">
            <a:extLst>
              <a:ext uri="{FF2B5EF4-FFF2-40B4-BE49-F238E27FC236}">
                <a16:creationId xmlns:a16="http://schemas.microsoft.com/office/drawing/2014/main" id="{D1DA214D-E06D-11BD-DB4E-62B93B2D664E}"/>
              </a:ext>
            </a:extLst>
          </p:cNvPr>
          <p:cNvSpPr txBox="1"/>
          <p:nvPr/>
        </p:nvSpPr>
        <p:spPr>
          <a:xfrm>
            <a:off x="7120630" y="1334565"/>
            <a:ext cx="3416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>
                <a:latin typeface="+mj-lt"/>
              </a:rPr>
              <a:t>…to fsLR</a:t>
            </a:r>
          </a:p>
        </p:txBody>
      </p:sp>
      <p:sp>
        <p:nvSpPr>
          <p:cNvPr id="9" name="ZoneTexte 6">
            <a:extLst>
              <a:ext uri="{FF2B5EF4-FFF2-40B4-BE49-F238E27FC236}">
                <a16:creationId xmlns:a16="http://schemas.microsoft.com/office/drawing/2014/main" id="{2D5B5867-C987-2223-3926-D39D761B4ACB}"/>
              </a:ext>
            </a:extLst>
          </p:cNvPr>
          <p:cNvSpPr txBox="1"/>
          <p:nvPr/>
        </p:nvSpPr>
        <p:spPr>
          <a:xfrm>
            <a:off x="829947" y="1653391"/>
            <a:ext cx="35623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400" i="1" dirty="0">
                <a:latin typeface="+mj-lt"/>
              </a:rPr>
              <a:t>GABAa receptor density (Norgaard et al., 2021)</a:t>
            </a:r>
          </a:p>
        </p:txBody>
      </p:sp>
      <p:sp>
        <p:nvSpPr>
          <p:cNvPr id="18" name="Right Brace 17">
            <a:extLst>
              <a:ext uri="{FF2B5EF4-FFF2-40B4-BE49-F238E27FC236}">
                <a16:creationId xmlns:a16="http://schemas.microsoft.com/office/drawing/2014/main" id="{41AC568A-E64B-5155-C262-66A8EFA7173D}"/>
              </a:ext>
            </a:extLst>
          </p:cNvPr>
          <p:cNvSpPr/>
          <p:nvPr/>
        </p:nvSpPr>
        <p:spPr>
          <a:xfrm flipH="1">
            <a:off x="1457909" y="2026999"/>
            <a:ext cx="76550" cy="1490882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ZoneTexte 6">
            <a:extLst>
              <a:ext uri="{FF2B5EF4-FFF2-40B4-BE49-F238E27FC236}">
                <a16:creationId xmlns:a16="http://schemas.microsoft.com/office/drawing/2014/main" id="{43DC282E-2634-7601-A2DC-20BF1A92D67E}"/>
              </a:ext>
            </a:extLst>
          </p:cNvPr>
          <p:cNvSpPr txBox="1"/>
          <p:nvPr/>
        </p:nvSpPr>
        <p:spPr>
          <a:xfrm>
            <a:off x="304800" y="2612229"/>
            <a:ext cx="13237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600" dirty="0">
                <a:latin typeface="+mj-lt"/>
              </a:rPr>
              <a:t>pial mesh</a:t>
            </a:r>
          </a:p>
        </p:txBody>
      </p:sp>
      <p:sp>
        <p:nvSpPr>
          <p:cNvPr id="20" name="Right Brace 19">
            <a:extLst>
              <a:ext uri="{FF2B5EF4-FFF2-40B4-BE49-F238E27FC236}">
                <a16:creationId xmlns:a16="http://schemas.microsoft.com/office/drawing/2014/main" id="{B4B09C4B-E727-15BD-0E14-6402881EE5AE}"/>
              </a:ext>
            </a:extLst>
          </p:cNvPr>
          <p:cNvSpPr/>
          <p:nvPr/>
        </p:nvSpPr>
        <p:spPr>
          <a:xfrm flipH="1">
            <a:off x="1807739" y="4086926"/>
            <a:ext cx="76550" cy="1490882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" name="ZoneTexte 6">
            <a:extLst>
              <a:ext uri="{FF2B5EF4-FFF2-40B4-BE49-F238E27FC236}">
                <a16:creationId xmlns:a16="http://schemas.microsoft.com/office/drawing/2014/main" id="{8567F726-10AB-ED73-F105-A52E37EC9CFD}"/>
              </a:ext>
            </a:extLst>
          </p:cNvPr>
          <p:cNvSpPr txBox="1"/>
          <p:nvPr/>
        </p:nvSpPr>
        <p:spPr>
          <a:xfrm>
            <a:off x="360423" y="4663090"/>
            <a:ext cx="14752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600" dirty="0">
                <a:latin typeface="+mj-lt"/>
              </a:rPr>
              <a:t>spherical mesh</a:t>
            </a:r>
          </a:p>
        </p:txBody>
      </p:sp>
      <p:sp>
        <p:nvSpPr>
          <p:cNvPr id="24" name="Right Brace 23">
            <a:extLst>
              <a:ext uri="{FF2B5EF4-FFF2-40B4-BE49-F238E27FC236}">
                <a16:creationId xmlns:a16="http://schemas.microsoft.com/office/drawing/2014/main" id="{DC2A2962-F18C-51FE-97EB-B7C9F614A3D4}"/>
              </a:ext>
            </a:extLst>
          </p:cNvPr>
          <p:cNvSpPr/>
          <p:nvPr/>
        </p:nvSpPr>
        <p:spPr>
          <a:xfrm>
            <a:off x="10085453" y="1940581"/>
            <a:ext cx="76550" cy="1490882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" name="ZoneTexte 6">
            <a:extLst>
              <a:ext uri="{FF2B5EF4-FFF2-40B4-BE49-F238E27FC236}">
                <a16:creationId xmlns:a16="http://schemas.microsoft.com/office/drawing/2014/main" id="{AF06503D-367A-4D58-355E-6C59D4D15E38}"/>
              </a:ext>
            </a:extLst>
          </p:cNvPr>
          <p:cNvSpPr txBox="1"/>
          <p:nvPr/>
        </p:nvSpPr>
        <p:spPr>
          <a:xfrm>
            <a:off x="10162003" y="2501030"/>
            <a:ext cx="17441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600" dirty="0">
                <a:latin typeface="+mj-lt"/>
              </a:rPr>
              <a:t>midthickness mesh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07700C2-3407-3FDF-94D6-08EDB223DF55}"/>
              </a:ext>
            </a:extLst>
          </p:cNvPr>
          <p:cNvCxnSpPr>
            <a:cxnSpLocks/>
          </p:cNvCxnSpPr>
          <p:nvPr/>
        </p:nvCxnSpPr>
        <p:spPr>
          <a:xfrm>
            <a:off x="2579256" y="3606800"/>
            <a:ext cx="0" cy="3573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ZoneTexte 6">
            <a:extLst>
              <a:ext uri="{FF2B5EF4-FFF2-40B4-BE49-F238E27FC236}">
                <a16:creationId xmlns:a16="http://schemas.microsoft.com/office/drawing/2014/main" id="{B859FBBE-E63C-5D8C-8808-474246D50A7E}"/>
              </a:ext>
            </a:extLst>
          </p:cNvPr>
          <p:cNvSpPr txBox="1"/>
          <p:nvPr/>
        </p:nvSpPr>
        <p:spPr>
          <a:xfrm>
            <a:off x="229052" y="2839584"/>
            <a:ext cx="14752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400" i="1" dirty="0">
                <a:latin typeface="+mj-lt"/>
              </a:rPr>
              <a:t>fsaverage</a:t>
            </a:r>
          </a:p>
        </p:txBody>
      </p:sp>
      <p:sp>
        <p:nvSpPr>
          <p:cNvPr id="34" name="ZoneTexte 6">
            <a:extLst>
              <a:ext uri="{FF2B5EF4-FFF2-40B4-BE49-F238E27FC236}">
                <a16:creationId xmlns:a16="http://schemas.microsoft.com/office/drawing/2014/main" id="{504AE684-3F1C-FD7E-90E4-88551D160828}"/>
              </a:ext>
            </a:extLst>
          </p:cNvPr>
          <p:cNvSpPr txBox="1"/>
          <p:nvPr/>
        </p:nvSpPr>
        <p:spPr>
          <a:xfrm>
            <a:off x="355600" y="4879721"/>
            <a:ext cx="14752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400" i="1" dirty="0">
                <a:latin typeface="+mj-lt"/>
              </a:rPr>
              <a:t>fsaverage</a:t>
            </a:r>
          </a:p>
        </p:txBody>
      </p:sp>
      <p:sp>
        <p:nvSpPr>
          <p:cNvPr id="35" name="ZoneTexte 6">
            <a:extLst>
              <a:ext uri="{FF2B5EF4-FFF2-40B4-BE49-F238E27FC236}">
                <a16:creationId xmlns:a16="http://schemas.microsoft.com/office/drawing/2014/main" id="{3CCF3B20-9C36-BA5D-CD30-88437A188B86}"/>
              </a:ext>
            </a:extLst>
          </p:cNvPr>
          <p:cNvSpPr txBox="1"/>
          <p:nvPr/>
        </p:nvSpPr>
        <p:spPr>
          <a:xfrm>
            <a:off x="10317130" y="2723469"/>
            <a:ext cx="14752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400" i="1" dirty="0">
                <a:latin typeface="+mj-lt"/>
              </a:rPr>
              <a:t>fsLR</a:t>
            </a:r>
          </a:p>
        </p:txBody>
      </p:sp>
      <p:sp>
        <p:nvSpPr>
          <p:cNvPr id="3" name="Right Brace 2">
            <a:extLst>
              <a:ext uri="{FF2B5EF4-FFF2-40B4-BE49-F238E27FC236}">
                <a16:creationId xmlns:a16="http://schemas.microsoft.com/office/drawing/2014/main" id="{BFB41F3C-F43E-A998-1F2F-1EF3D3948C58}"/>
              </a:ext>
            </a:extLst>
          </p:cNvPr>
          <p:cNvSpPr/>
          <p:nvPr/>
        </p:nvSpPr>
        <p:spPr>
          <a:xfrm rot="5400000" flipH="1">
            <a:off x="5824017" y="3416943"/>
            <a:ext cx="76550" cy="1490882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ZoneTexte 6">
            <a:extLst>
              <a:ext uri="{FF2B5EF4-FFF2-40B4-BE49-F238E27FC236}">
                <a16:creationId xmlns:a16="http://schemas.microsoft.com/office/drawing/2014/main" id="{3A462EF8-F8E1-6ECC-EE31-1DD72935559E}"/>
              </a:ext>
            </a:extLst>
          </p:cNvPr>
          <p:cNvSpPr txBox="1"/>
          <p:nvPr/>
        </p:nvSpPr>
        <p:spPr>
          <a:xfrm>
            <a:off x="5184098" y="3543429"/>
            <a:ext cx="14752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600" dirty="0">
                <a:latin typeface="+mj-lt"/>
              </a:rPr>
              <a:t>spherical mesh</a:t>
            </a:r>
          </a:p>
        </p:txBody>
      </p:sp>
      <p:sp>
        <p:nvSpPr>
          <p:cNvPr id="6" name="ZoneTexte 6">
            <a:extLst>
              <a:ext uri="{FF2B5EF4-FFF2-40B4-BE49-F238E27FC236}">
                <a16:creationId xmlns:a16="http://schemas.microsoft.com/office/drawing/2014/main" id="{D691D78B-4E5A-CE12-E7A0-76FE1917DC19}"/>
              </a:ext>
            </a:extLst>
          </p:cNvPr>
          <p:cNvSpPr txBox="1"/>
          <p:nvPr/>
        </p:nvSpPr>
        <p:spPr>
          <a:xfrm>
            <a:off x="4544167" y="3789326"/>
            <a:ext cx="26625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400" i="1" dirty="0">
                <a:latin typeface="+mj-lt"/>
              </a:rPr>
              <a:t>fsLR </a:t>
            </a:r>
            <a:r>
              <a:rPr lang="en-CA" sz="1400" b="1" i="1" dirty="0">
                <a:latin typeface="+mj-lt"/>
              </a:rPr>
              <a:t>deformed</a:t>
            </a:r>
            <a:r>
              <a:rPr lang="en-CA" sz="1400" i="1" dirty="0">
                <a:latin typeface="+mj-lt"/>
              </a:rPr>
              <a:t> to fsaverage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B393D05-6573-1521-CC69-7C6FED67F6C4}"/>
              </a:ext>
            </a:extLst>
          </p:cNvPr>
          <p:cNvCxnSpPr>
            <a:cxnSpLocks/>
          </p:cNvCxnSpPr>
          <p:nvPr/>
        </p:nvCxnSpPr>
        <p:spPr>
          <a:xfrm>
            <a:off x="3476088" y="4879721"/>
            <a:ext cx="139192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F0EFCD5F-72E6-3068-21DC-2427CD36E630}"/>
              </a:ext>
            </a:extLst>
          </p:cNvPr>
          <p:cNvCxnSpPr>
            <a:cxnSpLocks/>
          </p:cNvCxnSpPr>
          <p:nvPr/>
        </p:nvCxnSpPr>
        <p:spPr>
          <a:xfrm flipV="1">
            <a:off x="6779042" y="3712706"/>
            <a:ext cx="2096295" cy="1137166"/>
          </a:xfrm>
          <a:prstGeom prst="bentConnector3">
            <a:avLst>
              <a:gd name="adj1" fmla="val 9992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ZoneTexte 6">
            <a:extLst>
              <a:ext uri="{FF2B5EF4-FFF2-40B4-BE49-F238E27FC236}">
                <a16:creationId xmlns:a16="http://schemas.microsoft.com/office/drawing/2014/main" id="{E9B90BE9-DCCA-C33E-38A9-DD72629E81EE}"/>
              </a:ext>
            </a:extLst>
          </p:cNvPr>
          <p:cNvSpPr txBox="1"/>
          <p:nvPr/>
        </p:nvSpPr>
        <p:spPr>
          <a:xfrm>
            <a:off x="7094186" y="1592102"/>
            <a:ext cx="35623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400" i="1" dirty="0">
                <a:latin typeface="+mj-lt"/>
              </a:rPr>
              <a:t>GABAa receptor density (Norgaard et al., 2021)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7CF1B49-A18E-5D18-A059-8B2325D9C767}"/>
              </a:ext>
            </a:extLst>
          </p:cNvPr>
          <p:cNvSpPr txBox="1"/>
          <p:nvPr/>
        </p:nvSpPr>
        <p:spPr>
          <a:xfrm>
            <a:off x="11818359" y="646978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1076741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6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733A975A-321B-F7ED-A78B-AD5A97B93C5D}"/>
              </a:ext>
            </a:extLst>
          </p:cNvPr>
          <p:cNvSpPr/>
          <p:nvPr/>
        </p:nvSpPr>
        <p:spPr>
          <a:xfrm>
            <a:off x="0" y="6450894"/>
            <a:ext cx="12192000" cy="40710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EB240FF-0C20-ADD8-384F-4BB6DDA032BC}"/>
              </a:ext>
            </a:extLst>
          </p:cNvPr>
          <p:cNvSpPr/>
          <p:nvPr/>
        </p:nvSpPr>
        <p:spPr>
          <a:xfrm>
            <a:off x="0" y="-11505"/>
            <a:ext cx="12192000" cy="631479"/>
          </a:xfrm>
          <a:prstGeom prst="rect">
            <a:avLst/>
          </a:prstGeom>
          <a:solidFill>
            <a:srgbClr val="EBE5C5"/>
          </a:solidFill>
          <a:ln>
            <a:solidFill>
              <a:srgbClr val="EBE5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A" sz="260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neur       maps: transforms</a:t>
            </a:r>
          </a:p>
        </p:txBody>
      </p:sp>
      <p:pic>
        <p:nvPicPr>
          <p:cNvPr id="8" name="Picture 2" descr="Icon&#10;&#10;Description automatically generated">
            <a:extLst>
              <a:ext uri="{FF2B5EF4-FFF2-40B4-BE49-F238E27FC236}">
                <a16:creationId xmlns:a16="http://schemas.microsoft.com/office/drawing/2014/main" id="{D6321653-82B5-1769-91F6-49265F5250B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751" y="-11505"/>
            <a:ext cx="395581" cy="533052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37CF1B49-A18E-5D18-A059-8B2325D9C767}"/>
              </a:ext>
            </a:extLst>
          </p:cNvPr>
          <p:cNvSpPr txBox="1"/>
          <p:nvPr/>
        </p:nvSpPr>
        <p:spPr>
          <a:xfrm>
            <a:off x="11818359" y="646978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8</a:t>
            </a:r>
          </a:p>
        </p:txBody>
      </p:sp>
      <p:pic>
        <p:nvPicPr>
          <p:cNvPr id="2" name="Image 4">
            <a:extLst>
              <a:ext uri="{FF2B5EF4-FFF2-40B4-BE49-F238E27FC236}">
                <a16:creationId xmlns:a16="http://schemas.microsoft.com/office/drawing/2014/main" id="{2F06151E-E32D-AF07-2618-183E011273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77" y="1673751"/>
            <a:ext cx="6108646" cy="3028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407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CC8AC84-03E2-2189-093B-6D5EC6ED3624}"/>
              </a:ext>
            </a:extLst>
          </p:cNvPr>
          <p:cNvSpPr/>
          <p:nvPr/>
        </p:nvSpPr>
        <p:spPr>
          <a:xfrm>
            <a:off x="0" y="6450894"/>
            <a:ext cx="12192000" cy="40710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EB240FF-0C20-ADD8-384F-4BB6DDA032BC}"/>
              </a:ext>
            </a:extLst>
          </p:cNvPr>
          <p:cNvSpPr/>
          <p:nvPr/>
        </p:nvSpPr>
        <p:spPr>
          <a:xfrm>
            <a:off x="0" y="-11505"/>
            <a:ext cx="12192000" cy="631479"/>
          </a:xfrm>
          <a:prstGeom prst="rect">
            <a:avLst/>
          </a:prstGeom>
          <a:solidFill>
            <a:srgbClr val="EBE5C5"/>
          </a:solidFill>
          <a:ln>
            <a:solidFill>
              <a:srgbClr val="EBE5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A" sz="260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neur       maps: datasets</a:t>
            </a:r>
          </a:p>
        </p:txBody>
      </p:sp>
      <p:pic>
        <p:nvPicPr>
          <p:cNvPr id="8" name="Picture 2" descr="Icon&#10;&#10;Description automatically generated">
            <a:extLst>
              <a:ext uri="{FF2B5EF4-FFF2-40B4-BE49-F238E27FC236}">
                <a16:creationId xmlns:a16="http://schemas.microsoft.com/office/drawing/2014/main" id="{D6321653-82B5-1769-91F6-49265F5250B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751" y="-11505"/>
            <a:ext cx="395581" cy="533052"/>
          </a:xfrm>
          <a:prstGeom prst="rect">
            <a:avLst/>
          </a:prstGeom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3D6E2BA2-6EC7-09BA-44A8-CA75FCD563ED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</a:blip>
          <a:stretch>
            <a:fillRect/>
          </a:stretch>
        </p:blipFill>
        <p:spPr>
          <a:xfrm>
            <a:off x="5496051" y="2059306"/>
            <a:ext cx="850408" cy="3281054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CE64418C-65E2-5709-0619-10CB5735BDC3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20000"/>
          </a:blip>
          <a:stretch>
            <a:fillRect/>
          </a:stretch>
        </p:blipFill>
        <p:spPr>
          <a:xfrm>
            <a:off x="964771" y="2059306"/>
            <a:ext cx="2893928" cy="3281054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937B3C10-9892-D672-5A56-FB0C9157DA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33750" y="2059306"/>
            <a:ext cx="913872" cy="3281054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13A7C1FF-D5B7-3C53-C1A6-D2C8FAC59742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20000"/>
          </a:blip>
          <a:stretch>
            <a:fillRect/>
          </a:stretch>
        </p:blipFill>
        <p:spPr>
          <a:xfrm>
            <a:off x="6421045" y="2060889"/>
            <a:ext cx="1491388" cy="3274708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567BB059-7C70-396D-6D7C-76BFC25AA47E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20000"/>
          </a:blip>
          <a:stretch>
            <a:fillRect/>
          </a:stretch>
        </p:blipFill>
        <p:spPr>
          <a:xfrm>
            <a:off x="8674126" y="2059306"/>
            <a:ext cx="2265641" cy="3281054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3436CE55-1A01-89F1-C865-7D4CB5140322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</a:blip>
          <a:stretch>
            <a:fillRect/>
          </a:stretch>
        </p:blipFill>
        <p:spPr>
          <a:xfrm>
            <a:off x="3821113" y="2059305"/>
            <a:ext cx="850408" cy="3281054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B33E9BFD-F9A5-320C-DD78-E1C24EAC83E2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</a:blip>
          <a:stretch>
            <a:fillRect/>
          </a:stretch>
        </p:blipFill>
        <p:spPr>
          <a:xfrm>
            <a:off x="7830146" y="2059306"/>
            <a:ext cx="850408" cy="328105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5968222-CAA6-946C-8887-BB8EE7DFF9D9}"/>
              </a:ext>
            </a:extLst>
          </p:cNvPr>
          <p:cNvSpPr txBox="1"/>
          <p:nvPr/>
        </p:nvSpPr>
        <p:spPr>
          <a:xfrm>
            <a:off x="11818359" y="646978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2835427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EB240FF-0C20-ADD8-384F-4BB6DDA032BC}"/>
              </a:ext>
            </a:extLst>
          </p:cNvPr>
          <p:cNvSpPr/>
          <p:nvPr/>
        </p:nvSpPr>
        <p:spPr>
          <a:xfrm>
            <a:off x="0" y="-11505"/>
            <a:ext cx="12192000" cy="631479"/>
          </a:xfrm>
          <a:prstGeom prst="rect">
            <a:avLst/>
          </a:prstGeom>
          <a:solidFill>
            <a:srgbClr val="EBE5C5"/>
          </a:solidFill>
          <a:ln>
            <a:solidFill>
              <a:srgbClr val="EBE5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A" sz="260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neur       maps: datasets</a:t>
            </a:r>
          </a:p>
        </p:txBody>
      </p:sp>
      <p:pic>
        <p:nvPicPr>
          <p:cNvPr id="8" name="Picture 2" descr="Icon&#10;&#10;Description automatically generated">
            <a:extLst>
              <a:ext uri="{FF2B5EF4-FFF2-40B4-BE49-F238E27FC236}">
                <a16:creationId xmlns:a16="http://schemas.microsoft.com/office/drawing/2014/main" id="{D6321653-82B5-1769-91F6-49265F5250B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751" y="-11505"/>
            <a:ext cx="395581" cy="533052"/>
          </a:xfrm>
          <a:prstGeom prst="rect">
            <a:avLst/>
          </a:prstGeom>
        </p:spPr>
      </p:pic>
      <p:pic>
        <p:nvPicPr>
          <p:cNvPr id="30" name="Picture 29" descr="Diagram&#10;&#10;Description automatically generated">
            <a:extLst>
              <a:ext uri="{FF2B5EF4-FFF2-40B4-BE49-F238E27FC236}">
                <a16:creationId xmlns:a16="http://schemas.microsoft.com/office/drawing/2014/main" id="{8E7E6B5A-2FC2-5D60-5305-FA5E4A93CAD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805" y="748449"/>
            <a:ext cx="1698608" cy="1949836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5F711EC2-D86A-4486-BCE9-76BC117A4024}"/>
              </a:ext>
            </a:extLst>
          </p:cNvPr>
          <p:cNvSpPr/>
          <p:nvPr/>
        </p:nvSpPr>
        <p:spPr>
          <a:xfrm>
            <a:off x="0" y="6450894"/>
            <a:ext cx="12192000" cy="40710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13FE9C2-B371-ECB5-5753-37505BEBA235}"/>
              </a:ext>
            </a:extLst>
          </p:cNvPr>
          <p:cNvSpPr txBox="1"/>
          <p:nvPr/>
        </p:nvSpPr>
        <p:spPr>
          <a:xfrm>
            <a:off x="162560" y="6481374"/>
            <a:ext cx="30318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600" dirty="0">
                <a:latin typeface="+mj-lt"/>
              </a:rPr>
              <a:t>Van Essen et al., 2013 </a:t>
            </a:r>
            <a:r>
              <a:rPr lang="en-CA" sz="1600" i="1" dirty="0">
                <a:latin typeface="+mj-lt"/>
              </a:rPr>
              <a:t>Neuroimage</a:t>
            </a:r>
            <a:endParaRPr lang="en-CA" sz="1600" dirty="0">
              <a:latin typeface="+mj-lt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BF1B217-4296-3DAE-C5C7-ACAFD9DBC442}"/>
              </a:ext>
            </a:extLst>
          </p:cNvPr>
          <p:cNvSpPr txBox="1"/>
          <p:nvPr/>
        </p:nvSpPr>
        <p:spPr>
          <a:xfrm>
            <a:off x="11767559" y="646978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2637673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635480" y="2512677"/>
            <a:ext cx="5851670" cy="183264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dirty="0">
                <a:latin typeface="MyriadPro-Regular" panose="020B0503030403020204"/>
                <a:ea typeface="Tahoma" panose="020B0604030504040204" pitchFamily="34" charset="0"/>
                <a:cs typeface="Tahoma" panose="020B0604030504040204" pitchFamily="34" charset="0"/>
              </a:rPr>
              <a:t>Tools for contextualizing human brain maps</a:t>
            </a:r>
          </a:p>
        </p:txBody>
      </p:sp>
      <p:pic>
        <p:nvPicPr>
          <p:cNvPr id="12" name="Picture 11" descr="Map&#10;&#10;Description automatically generated">
            <a:extLst>
              <a:ext uri="{FF2B5EF4-FFF2-40B4-BE49-F238E27FC236}">
                <a16:creationId xmlns:a16="http://schemas.microsoft.com/office/drawing/2014/main" id="{E523C9B2-68FC-1FE0-C61D-AB45B9F5221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30"/>
            <a:ext cx="4848301" cy="6858000"/>
          </a:xfrm>
          <a:prstGeom prst="rect">
            <a:avLst/>
          </a:prstGeom>
        </p:spPr>
      </p:pic>
      <p:sp>
        <p:nvSpPr>
          <p:cNvPr id="4" name="Subtitle 2">
            <a:extLst>
              <a:ext uri="{FF2B5EF4-FFF2-40B4-BE49-F238E27FC236}">
                <a16:creationId xmlns:a16="http://schemas.microsoft.com/office/drawing/2014/main" id="{8A8FD46E-DDF8-D32F-AACE-4DE69C1EA166}"/>
              </a:ext>
            </a:extLst>
          </p:cNvPr>
          <p:cNvSpPr txBox="1">
            <a:spLocks/>
          </p:cNvSpPr>
          <p:nvPr/>
        </p:nvSpPr>
        <p:spPr>
          <a:xfrm>
            <a:off x="6693557" y="3739671"/>
            <a:ext cx="3358803" cy="44930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strike="sngStrike" dirty="0">
                <a:solidFill>
                  <a:schemeClr val="bg1">
                    <a:lumMod val="85000"/>
                  </a:schemeClr>
                </a:solidFill>
                <a:latin typeface="MyriadPro-Regular" panose="020B0503030403020204" pitchFamily="34" charset="0"/>
                <a:cs typeface="Calibri"/>
              </a:rPr>
              <a:t>Vincent Bazinet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547FB4-318A-C6EF-154E-CE1759DCE439}"/>
              </a:ext>
            </a:extLst>
          </p:cNvPr>
          <p:cNvSpPr txBox="1"/>
          <p:nvPr/>
        </p:nvSpPr>
        <p:spPr>
          <a:xfrm>
            <a:off x="7306158" y="4067092"/>
            <a:ext cx="21336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MyriadPro-Regular" panose="020B0503030403020204" pitchFamily="34" charset="0"/>
                <a:cs typeface="Calibri"/>
              </a:rPr>
              <a:t>Ross D. Markello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8C6BB7E8-3837-976F-714E-B81FB04C74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2676" y="4516393"/>
            <a:ext cx="1620564" cy="1620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9" descr="Icon&#10;&#10;Description automatically generated">
            <a:extLst>
              <a:ext uri="{FF2B5EF4-FFF2-40B4-BE49-F238E27FC236}">
                <a16:creationId xmlns:a16="http://schemas.microsoft.com/office/drawing/2014/main" id="{FA80BD60-EC1D-068B-2D86-7F92E3C69F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0534" y="1392236"/>
            <a:ext cx="4001562" cy="998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942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EB240FF-0C20-ADD8-384F-4BB6DDA032BC}"/>
              </a:ext>
            </a:extLst>
          </p:cNvPr>
          <p:cNvSpPr/>
          <p:nvPr/>
        </p:nvSpPr>
        <p:spPr>
          <a:xfrm>
            <a:off x="0" y="-11505"/>
            <a:ext cx="12192000" cy="631479"/>
          </a:xfrm>
          <a:prstGeom prst="rect">
            <a:avLst/>
          </a:prstGeom>
          <a:solidFill>
            <a:srgbClr val="EBE5C5"/>
          </a:solidFill>
          <a:ln>
            <a:solidFill>
              <a:srgbClr val="EBE5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A" sz="260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neur       maps: datasets</a:t>
            </a:r>
          </a:p>
        </p:txBody>
      </p:sp>
      <p:pic>
        <p:nvPicPr>
          <p:cNvPr id="8" name="Picture 2" descr="Icon&#10;&#10;Description automatically generated">
            <a:extLst>
              <a:ext uri="{FF2B5EF4-FFF2-40B4-BE49-F238E27FC236}">
                <a16:creationId xmlns:a16="http://schemas.microsoft.com/office/drawing/2014/main" id="{D6321653-82B5-1769-91F6-49265F5250B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751" y="-11505"/>
            <a:ext cx="395581" cy="533052"/>
          </a:xfrm>
          <a:prstGeom prst="rect">
            <a:avLst/>
          </a:prstGeom>
        </p:spPr>
      </p:pic>
      <p:pic>
        <p:nvPicPr>
          <p:cNvPr id="30" name="Picture 29" descr="Diagram&#10;&#10;Description automatically generated">
            <a:extLst>
              <a:ext uri="{FF2B5EF4-FFF2-40B4-BE49-F238E27FC236}">
                <a16:creationId xmlns:a16="http://schemas.microsoft.com/office/drawing/2014/main" id="{8E7E6B5A-2FC2-5D60-5305-FA5E4A93CAD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805" y="748449"/>
            <a:ext cx="1698608" cy="1949836"/>
          </a:xfrm>
          <a:prstGeom prst="rect">
            <a:avLst/>
          </a:prstGeom>
        </p:spPr>
      </p:pic>
      <p:pic>
        <p:nvPicPr>
          <p:cNvPr id="32" name="Picture 31" descr="A picture containing text, printer&#10;&#10;Description automatically generated">
            <a:extLst>
              <a:ext uri="{FF2B5EF4-FFF2-40B4-BE49-F238E27FC236}">
                <a16:creationId xmlns:a16="http://schemas.microsoft.com/office/drawing/2014/main" id="{D1171ECD-1C6A-C93C-0205-20D3579FB5A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3862" y="717969"/>
            <a:ext cx="1649862" cy="3607199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5F711EC2-D86A-4486-BCE9-76BC117A4024}"/>
              </a:ext>
            </a:extLst>
          </p:cNvPr>
          <p:cNvSpPr/>
          <p:nvPr/>
        </p:nvSpPr>
        <p:spPr>
          <a:xfrm>
            <a:off x="0" y="6450894"/>
            <a:ext cx="12192000" cy="40710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89AB5F9-9314-179E-46E9-F5621A159B90}"/>
              </a:ext>
            </a:extLst>
          </p:cNvPr>
          <p:cNvSpPr txBox="1"/>
          <p:nvPr/>
        </p:nvSpPr>
        <p:spPr>
          <a:xfrm>
            <a:off x="162560" y="6481374"/>
            <a:ext cx="52974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600" dirty="0">
                <a:latin typeface="+mj-lt"/>
              </a:rPr>
              <a:t>Vaishnavi et al. (2010) </a:t>
            </a:r>
            <a:r>
              <a:rPr lang="en-CA" sz="1600" i="1" dirty="0">
                <a:latin typeface="+mj-lt"/>
              </a:rPr>
              <a:t>PNAS </a:t>
            </a:r>
            <a:r>
              <a:rPr lang="en-CA" sz="1600" dirty="0">
                <a:latin typeface="+mj-lt"/>
              </a:rPr>
              <a:t>| Satterthwaite et al. (2014) </a:t>
            </a:r>
            <a:r>
              <a:rPr lang="en-CA" sz="1600" i="1" dirty="0">
                <a:latin typeface="+mj-lt"/>
              </a:rPr>
              <a:t>PNAS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3E9BE4-A3E9-83D4-5351-76382390AA3F}"/>
              </a:ext>
            </a:extLst>
          </p:cNvPr>
          <p:cNvSpPr txBox="1"/>
          <p:nvPr/>
        </p:nvSpPr>
        <p:spPr>
          <a:xfrm>
            <a:off x="11767559" y="646978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60805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EB240FF-0C20-ADD8-384F-4BB6DDA032BC}"/>
              </a:ext>
            </a:extLst>
          </p:cNvPr>
          <p:cNvSpPr/>
          <p:nvPr/>
        </p:nvSpPr>
        <p:spPr>
          <a:xfrm>
            <a:off x="0" y="-11505"/>
            <a:ext cx="12192000" cy="631479"/>
          </a:xfrm>
          <a:prstGeom prst="rect">
            <a:avLst/>
          </a:prstGeom>
          <a:solidFill>
            <a:srgbClr val="EBE5C5"/>
          </a:solidFill>
          <a:ln>
            <a:solidFill>
              <a:srgbClr val="EBE5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A" sz="260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neur       maps: datasets</a:t>
            </a:r>
          </a:p>
        </p:txBody>
      </p:sp>
      <p:pic>
        <p:nvPicPr>
          <p:cNvPr id="8" name="Picture 2" descr="Icon&#10;&#10;Description automatically generated">
            <a:extLst>
              <a:ext uri="{FF2B5EF4-FFF2-40B4-BE49-F238E27FC236}">
                <a16:creationId xmlns:a16="http://schemas.microsoft.com/office/drawing/2014/main" id="{D6321653-82B5-1769-91F6-49265F5250B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751" y="-11505"/>
            <a:ext cx="395581" cy="533052"/>
          </a:xfrm>
          <a:prstGeom prst="rect">
            <a:avLst/>
          </a:prstGeom>
        </p:spPr>
      </p:pic>
      <p:pic>
        <p:nvPicPr>
          <p:cNvPr id="30" name="Picture 29" descr="Diagram&#10;&#10;Description automatically generated">
            <a:extLst>
              <a:ext uri="{FF2B5EF4-FFF2-40B4-BE49-F238E27FC236}">
                <a16:creationId xmlns:a16="http://schemas.microsoft.com/office/drawing/2014/main" id="{8E7E6B5A-2FC2-5D60-5305-FA5E4A93CAD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805" y="748449"/>
            <a:ext cx="1698608" cy="1949836"/>
          </a:xfrm>
          <a:prstGeom prst="rect">
            <a:avLst/>
          </a:prstGeom>
        </p:spPr>
      </p:pic>
      <p:pic>
        <p:nvPicPr>
          <p:cNvPr id="32" name="Picture 31" descr="A picture containing text, printer&#10;&#10;Description automatically generated">
            <a:extLst>
              <a:ext uri="{FF2B5EF4-FFF2-40B4-BE49-F238E27FC236}">
                <a16:creationId xmlns:a16="http://schemas.microsoft.com/office/drawing/2014/main" id="{D1171ECD-1C6A-C93C-0205-20D3579FB5A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3862" y="717969"/>
            <a:ext cx="1649862" cy="3607199"/>
          </a:xfrm>
          <a:prstGeom prst="rect">
            <a:avLst/>
          </a:prstGeom>
        </p:spPr>
      </p:pic>
      <p:pic>
        <p:nvPicPr>
          <p:cNvPr id="36" name="Picture 35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69855B1A-73D3-C342-E824-14D5EF4F7D3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4622" y="768769"/>
            <a:ext cx="1848595" cy="2369802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5F711EC2-D86A-4486-BCE9-76BC117A4024}"/>
              </a:ext>
            </a:extLst>
          </p:cNvPr>
          <p:cNvSpPr/>
          <p:nvPr/>
        </p:nvSpPr>
        <p:spPr>
          <a:xfrm>
            <a:off x="0" y="6450894"/>
            <a:ext cx="12192000" cy="40710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89AB5F9-9314-179E-46E9-F5621A159B90}"/>
              </a:ext>
            </a:extLst>
          </p:cNvPr>
          <p:cNvSpPr txBox="1"/>
          <p:nvPr/>
        </p:nvSpPr>
        <p:spPr>
          <a:xfrm>
            <a:off x="162560" y="6481374"/>
            <a:ext cx="82505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600" dirty="0">
                <a:latin typeface="+mj-lt"/>
              </a:rPr>
              <a:t>Mueller et al. (2013) </a:t>
            </a:r>
            <a:r>
              <a:rPr lang="en-CA" sz="1600" i="1" dirty="0">
                <a:latin typeface="+mj-lt"/>
              </a:rPr>
              <a:t>Neuron </a:t>
            </a:r>
            <a:r>
              <a:rPr lang="en-CA" sz="1600" dirty="0">
                <a:latin typeface="+mj-lt"/>
              </a:rPr>
              <a:t>| </a:t>
            </a:r>
            <a:r>
              <a:rPr lang="en-CA" sz="1600" dirty="0" err="1">
                <a:latin typeface="+mj-lt"/>
              </a:rPr>
              <a:t>Yarkoni</a:t>
            </a:r>
            <a:r>
              <a:rPr lang="en-CA" sz="1600" dirty="0">
                <a:latin typeface="+mj-lt"/>
              </a:rPr>
              <a:t> et al. (2011) </a:t>
            </a:r>
            <a:r>
              <a:rPr lang="en-CA" sz="1600" i="1" dirty="0">
                <a:latin typeface="+mj-lt"/>
              </a:rPr>
              <a:t>Nature Methods </a:t>
            </a:r>
            <a:r>
              <a:rPr lang="en-CA" sz="1600" dirty="0">
                <a:latin typeface="+mj-lt"/>
              </a:rPr>
              <a:t>| Margulies et al. (2016) </a:t>
            </a:r>
            <a:r>
              <a:rPr lang="en-CA" sz="1600" i="1" dirty="0">
                <a:latin typeface="+mj-lt"/>
              </a:rPr>
              <a:t>PNAS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E4945A-59CF-2A44-E88B-1FC2EE37C2D6}"/>
              </a:ext>
            </a:extLst>
          </p:cNvPr>
          <p:cNvSpPr txBox="1"/>
          <p:nvPr/>
        </p:nvSpPr>
        <p:spPr>
          <a:xfrm>
            <a:off x="11767559" y="646978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3199499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EB240FF-0C20-ADD8-384F-4BB6DDA032BC}"/>
              </a:ext>
            </a:extLst>
          </p:cNvPr>
          <p:cNvSpPr/>
          <p:nvPr/>
        </p:nvSpPr>
        <p:spPr>
          <a:xfrm>
            <a:off x="0" y="-11505"/>
            <a:ext cx="12192000" cy="631479"/>
          </a:xfrm>
          <a:prstGeom prst="rect">
            <a:avLst/>
          </a:prstGeom>
          <a:solidFill>
            <a:srgbClr val="EBE5C5"/>
          </a:solidFill>
          <a:ln>
            <a:solidFill>
              <a:srgbClr val="EBE5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A" sz="260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neur       maps: datasets</a:t>
            </a:r>
          </a:p>
        </p:txBody>
      </p:sp>
      <p:pic>
        <p:nvPicPr>
          <p:cNvPr id="8" name="Picture 2" descr="Icon&#10;&#10;Description automatically generated">
            <a:extLst>
              <a:ext uri="{FF2B5EF4-FFF2-40B4-BE49-F238E27FC236}">
                <a16:creationId xmlns:a16="http://schemas.microsoft.com/office/drawing/2014/main" id="{D6321653-82B5-1769-91F6-49265F5250B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751" y="-11505"/>
            <a:ext cx="395581" cy="533052"/>
          </a:xfrm>
          <a:prstGeom prst="rect">
            <a:avLst/>
          </a:prstGeom>
        </p:spPr>
      </p:pic>
      <p:pic>
        <p:nvPicPr>
          <p:cNvPr id="30" name="Picture 29" descr="Diagram&#10;&#10;Description automatically generated">
            <a:extLst>
              <a:ext uri="{FF2B5EF4-FFF2-40B4-BE49-F238E27FC236}">
                <a16:creationId xmlns:a16="http://schemas.microsoft.com/office/drawing/2014/main" id="{8E7E6B5A-2FC2-5D60-5305-FA5E4A93CAD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805" y="748449"/>
            <a:ext cx="1698608" cy="1949836"/>
          </a:xfrm>
          <a:prstGeom prst="rect">
            <a:avLst/>
          </a:prstGeom>
        </p:spPr>
      </p:pic>
      <p:pic>
        <p:nvPicPr>
          <p:cNvPr id="32" name="Picture 31" descr="A picture containing text, printer&#10;&#10;Description automatically generated">
            <a:extLst>
              <a:ext uri="{FF2B5EF4-FFF2-40B4-BE49-F238E27FC236}">
                <a16:creationId xmlns:a16="http://schemas.microsoft.com/office/drawing/2014/main" id="{D1171ECD-1C6A-C93C-0205-20D3579FB5A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3862" y="717969"/>
            <a:ext cx="1649862" cy="3607199"/>
          </a:xfrm>
          <a:prstGeom prst="rect">
            <a:avLst/>
          </a:prstGeom>
        </p:spPr>
      </p:pic>
      <p:pic>
        <p:nvPicPr>
          <p:cNvPr id="36" name="Picture 35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69855B1A-73D3-C342-E824-14D5EF4F7D3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4622" y="768769"/>
            <a:ext cx="1848595" cy="2369802"/>
          </a:xfrm>
          <a:prstGeom prst="rect">
            <a:avLst/>
          </a:prstGeom>
        </p:spPr>
      </p:pic>
      <p:pic>
        <p:nvPicPr>
          <p:cNvPr id="38" name="Picture 37" descr="Diagram&#10;&#10;Description automatically generated">
            <a:extLst>
              <a:ext uri="{FF2B5EF4-FFF2-40B4-BE49-F238E27FC236}">
                <a16:creationId xmlns:a16="http://schemas.microsoft.com/office/drawing/2014/main" id="{E0E319D1-4C77-272E-4F18-3FA6C3C1F03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2682" y="768917"/>
            <a:ext cx="1908590" cy="5519539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5F711EC2-D86A-4486-BCE9-76BC117A4024}"/>
              </a:ext>
            </a:extLst>
          </p:cNvPr>
          <p:cNvSpPr/>
          <p:nvPr/>
        </p:nvSpPr>
        <p:spPr>
          <a:xfrm>
            <a:off x="0" y="6450894"/>
            <a:ext cx="12192000" cy="40710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64B5FDA-5AD6-A5AF-228D-026C2FA993AE}"/>
              </a:ext>
            </a:extLst>
          </p:cNvPr>
          <p:cNvSpPr txBox="1"/>
          <p:nvPr/>
        </p:nvSpPr>
        <p:spPr>
          <a:xfrm>
            <a:off x="162560" y="6481374"/>
            <a:ext cx="30318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600" dirty="0">
                <a:latin typeface="+mj-lt"/>
              </a:rPr>
              <a:t>Van Essen et al., 2013 </a:t>
            </a:r>
            <a:r>
              <a:rPr lang="en-CA" sz="1600" i="1" dirty="0">
                <a:latin typeface="+mj-lt"/>
              </a:rPr>
              <a:t>Neuroimage</a:t>
            </a:r>
            <a:endParaRPr lang="en-CA" sz="1600" dirty="0"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22CE6B-7754-0E94-ED5A-8FE74BD881E8}"/>
              </a:ext>
            </a:extLst>
          </p:cNvPr>
          <p:cNvSpPr txBox="1"/>
          <p:nvPr/>
        </p:nvSpPr>
        <p:spPr>
          <a:xfrm>
            <a:off x="11767559" y="646978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596987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EB240FF-0C20-ADD8-384F-4BB6DDA032BC}"/>
              </a:ext>
            </a:extLst>
          </p:cNvPr>
          <p:cNvSpPr/>
          <p:nvPr/>
        </p:nvSpPr>
        <p:spPr>
          <a:xfrm>
            <a:off x="0" y="-11505"/>
            <a:ext cx="12192000" cy="631479"/>
          </a:xfrm>
          <a:prstGeom prst="rect">
            <a:avLst/>
          </a:prstGeom>
          <a:solidFill>
            <a:srgbClr val="EBE5C5"/>
          </a:solidFill>
          <a:ln>
            <a:solidFill>
              <a:srgbClr val="EBE5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A" sz="260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neur       maps: datasets</a:t>
            </a:r>
          </a:p>
        </p:txBody>
      </p:sp>
      <p:pic>
        <p:nvPicPr>
          <p:cNvPr id="8" name="Picture 2" descr="Icon&#10;&#10;Description automatically generated">
            <a:extLst>
              <a:ext uri="{FF2B5EF4-FFF2-40B4-BE49-F238E27FC236}">
                <a16:creationId xmlns:a16="http://schemas.microsoft.com/office/drawing/2014/main" id="{D6321653-82B5-1769-91F6-49265F5250B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751" y="-11505"/>
            <a:ext cx="395581" cy="533052"/>
          </a:xfrm>
          <a:prstGeom prst="rect">
            <a:avLst/>
          </a:prstGeom>
        </p:spPr>
      </p:pic>
      <p:pic>
        <p:nvPicPr>
          <p:cNvPr id="30" name="Picture 29" descr="Diagram&#10;&#10;Description automatically generated">
            <a:extLst>
              <a:ext uri="{FF2B5EF4-FFF2-40B4-BE49-F238E27FC236}">
                <a16:creationId xmlns:a16="http://schemas.microsoft.com/office/drawing/2014/main" id="{8E7E6B5A-2FC2-5D60-5305-FA5E4A93CAD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805" y="748449"/>
            <a:ext cx="1698608" cy="1949836"/>
          </a:xfrm>
          <a:prstGeom prst="rect">
            <a:avLst/>
          </a:prstGeom>
        </p:spPr>
      </p:pic>
      <p:pic>
        <p:nvPicPr>
          <p:cNvPr id="32" name="Picture 31" descr="A picture containing text, printer&#10;&#10;Description automatically generated">
            <a:extLst>
              <a:ext uri="{FF2B5EF4-FFF2-40B4-BE49-F238E27FC236}">
                <a16:creationId xmlns:a16="http://schemas.microsoft.com/office/drawing/2014/main" id="{D1171ECD-1C6A-C93C-0205-20D3579FB5A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3862" y="717969"/>
            <a:ext cx="1649862" cy="3607199"/>
          </a:xfrm>
          <a:prstGeom prst="rect">
            <a:avLst/>
          </a:prstGeom>
        </p:spPr>
      </p:pic>
      <p:pic>
        <p:nvPicPr>
          <p:cNvPr id="34" name="Picture 33" descr="A picture containing company name&#10;&#10;Description automatically generated">
            <a:extLst>
              <a:ext uri="{FF2B5EF4-FFF2-40B4-BE49-F238E27FC236}">
                <a16:creationId xmlns:a16="http://schemas.microsoft.com/office/drawing/2014/main" id="{33AF45C9-26C1-303D-E7DA-62DFC390342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1272" y="768917"/>
            <a:ext cx="1916090" cy="3157236"/>
          </a:xfrm>
          <a:prstGeom prst="rect">
            <a:avLst/>
          </a:prstGeom>
        </p:spPr>
      </p:pic>
      <p:pic>
        <p:nvPicPr>
          <p:cNvPr id="36" name="Picture 35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69855B1A-73D3-C342-E824-14D5EF4F7D3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4622" y="768769"/>
            <a:ext cx="1848595" cy="2369802"/>
          </a:xfrm>
          <a:prstGeom prst="rect">
            <a:avLst/>
          </a:prstGeom>
        </p:spPr>
      </p:pic>
      <p:pic>
        <p:nvPicPr>
          <p:cNvPr id="38" name="Picture 37" descr="Diagram&#10;&#10;Description automatically generated">
            <a:extLst>
              <a:ext uri="{FF2B5EF4-FFF2-40B4-BE49-F238E27FC236}">
                <a16:creationId xmlns:a16="http://schemas.microsoft.com/office/drawing/2014/main" id="{E0E319D1-4C77-272E-4F18-3FA6C3C1F03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2682" y="768917"/>
            <a:ext cx="1908590" cy="5519539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5F711EC2-D86A-4486-BCE9-76BC117A4024}"/>
              </a:ext>
            </a:extLst>
          </p:cNvPr>
          <p:cNvSpPr/>
          <p:nvPr/>
        </p:nvSpPr>
        <p:spPr>
          <a:xfrm>
            <a:off x="0" y="6450894"/>
            <a:ext cx="12192000" cy="40710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89AB5F9-9314-179E-46E9-F5621A159B90}"/>
              </a:ext>
            </a:extLst>
          </p:cNvPr>
          <p:cNvSpPr txBox="1"/>
          <p:nvPr/>
        </p:nvSpPr>
        <p:spPr>
          <a:xfrm>
            <a:off x="162560" y="6481374"/>
            <a:ext cx="45517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600" dirty="0">
                <a:latin typeface="+mj-lt"/>
              </a:rPr>
              <a:t>Hill et al. (2010) </a:t>
            </a:r>
            <a:r>
              <a:rPr lang="en-CA" sz="1600" i="1" dirty="0">
                <a:latin typeface="+mj-lt"/>
              </a:rPr>
              <a:t>PNAS</a:t>
            </a:r>
            <a:r>
              <a:rPr lang="en-CA" sz="1600" dirty="0">
                <a:latin typeface="+mj-lt"/>
              </a:rPr>
              <a:t> | Reardon et al. (2018) </a:t>
            </a:r>
            <a:r>
              <a:rPr lang="en-CA" sz="1600" i="1" dirty="0">
                <a:latin typeface="+mj-lt"/>
              </a:rPr>
              <a:t>Science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3AE3C6-1AB6-A456-FBE1-82C423FBB44B}"/>
              </a:ext>
            </a:extLst>
          </p:cNvPr>
          <p:cNvSpPr txBox="1"/>
          <p:nvPr/>
        </p:nvSpPr>
        <p:spPr>
          <a:xfrm>
            <a:off x="11767559" y="646978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1101297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EB240FF-0C20-ADD8-384F-4BB6DDA032BC}"/>
              </a:ext>
            </a:extLst>
          </p:cNvPr>
          <p:cNvSpPr/>
          <p:nvPr/>
        </p:nvSpPr>
        <p:spPr>
          <a:xfrm>
            <a:off x="0" y="-11505"/>
            <a:ext cx="12192000" cy="631479"/>
          </a:xfrm>
          <a:prstGeom prst="rect">
            <a:avLst/>
          </a:prstGeom>
          <a:solidFill>
            <a:srgbClr val="EBE5C5"/>
          </a:solidFill>
          <a:ln>
            <a:solidFill>
              <a:srgbClr val="EBE5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A" sz="260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neur       maps: datasets</a:t>
            </a:r>
          </a:p>
        </p:txBody>
      </p:sp>
      <p:pic>
        <p:nvPicPr>
          <p:cNvPr id="8" name="Picture 2" descr="Icon&#10;&#10;Description automatically generated">
            <a:extLst>
              <a:ext uri="{FF2B5EF4-FFF2-40B4-BE49-F238E27FC236}">
                <a16:creationId xmlns:a16="http://schemas.microsoft.com/office/drawing/2014/main" id="{D6321653-82B5-1769-91F6-49265F5250B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751" y="-11505"/>
            <a:ext cx="395581" cy="533052"/>
          </a:xfrm>
          <a:prstGeom prst="rect">
            <a:avLst/>
          </a:prstGeom>
        </p:spPr>
      </p:pic>
      <p:pic>
        <p:nvPicPr>
          <p:cNvPr id="30" name="Picture 29" descr="Diagram&#10;&#10;Description automatically generated">
            <a:extLst>
              <a:ext uri="{FF2B5EF4-FFF2-40B4-BE49-F238E27FC236}">
                <a16:creationId xmlns:a16="http://schemas.microsoft.com/office/drawing/2014/main" id="{8E7E6B5A-2FC2-5D60-5305-FA5E4A93CAD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805" y="748449"/>
            <a:ext cx="1698608" cy="1949836"/>
          </a:xfrm>
          <a:prstGeom prst="rect">
            <a:avLst/>
          </a:prstGeom>
        </p:spPr>
      </p:pic>
      <p:pic>
        <p:nvPicPr>
          <p:cNvPr id="32" name="Picture 31" descr="A picture containing text, printer&#10;&#10;Description automatically generated">
            <a:extLst>
              <a:ext uri="{FF2B5EF4-FFF2-40B4-BE49-F238E27FC236}">
                <a16:creationId xmlns:a16="http://schemas.microsoft.com/office/drawing/2014/main" id="{D1171ECD-1C6A-C93C-0205-20D3579FB5A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3862" y="717969"/>
            <a:ext cx="1649862" cy="3607199"/>
          </a:xfrm>
          <a:prstGeom prst="rect">
            <a:avLst/>
          </a:prstGeom>
        </p:spPr>
      </p:pic>
      <p:pic>
        <p:nvPicPr>
          <p:cNvPr id="34" name="Picture 33" descr="A picture containing company name&#10;&#10;Description automatically generated">
            <a:extLst>
              <a:ext uri="{FF2B5EF4-FFF2-40B4-BE49-F238E27FC236}">
                <a16:creationId xmlns:a16="http://schemas.microsoft.com/office/drawing/2014/main" id="{33AF45C9-26C1-303D-E7DA-62DFC390342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1272" y="768917"/>
            <a:ext cx="1916090" cy="3157236"/>
          </a:xfrm>
          <a:prstGeom prst="rect">
            <a:avLst/>
          </a:prstGeom>
        </p:spPr>
      </p:pic>
      <p:pic>
        <p:nvPicPr>
          <p:cNvPr id="36" name="Picture 35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69855B1A-73D3-C342-E824-14D5EF4F7D3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4622" y="768769"/>
            <a:ext cx="1848595" cy="2369802"/>
          </a:xfrm>
          <a:prstGeom prst="rect">
            <a:avLst/>
          </a:prstGeom>
        </p:spPr>
      </p:pic>
      <p:pic>
        <p:nvPicPr>
          <p:cNvPr id="38" name="Picture 37" descr="Diagram&#10;&#10;Description automatically generated">
            <a:extLst>
              <a:ext uri="{FF2B5EF4-FFF2-40B4-BE49-F238E27FC236}">
                <a16:creationId xmlns:a16="http://schemas.microsoft.com/office/drawing/2014/main" id="{E0E319D1-4C77-272E-4F18-3FA6C3C1F03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2682" y="768917"/>
            <a:ext cx="1908590" cy="5519539"/>
          </a:xfrm>
          <a:prstGeom prst="rect">
            <a:avLst/>
          </a:prstGeom>
        </p:spPr>
      </p:pic>
      <p:pic>
        <p:nvPicPr>
          <p:cNvPr id="40" name="Picture 39" descr="A picture containing pie chart&#10;&#10;Description automatically generated">
            <a:extLst>
              <a:ext uri="{FF2B5EF4-FFF2-40B4-BE49-F238E27FC236}">
                <a16:creationId xmlns:a16="http://schemas.microsoft.com/office/drawing/2014/main" id="{50DBCCF4-67A0-753E-B7EA-347BBE89DA37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9327" y="681562"/>
            <a:ext cx="1739855" cy="1211148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5F711EC2-D86A-4486-BCE9-76BC117A4024}"/>
              </a:ext>
            </a:extLst>
          </p:cNvPr>
          <p:cNvSpPr/>
          <p:nvPr/>
        </p:nvSpPr>
        <p:spPr>
          <a:xfrm>
            <a:off x="0" y="6450894"/>
            <a:ext cx="12192000" cy="40710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89AB5F9-9314-179E-46E9-F5621A159B90}"/>
              </a:ext>
            </a:extLst>
          </p:cNvPr>
          <p:cNvSpPr txBox="1"/>
          <p:nvPr/>
        </p:nvSpPr>
        <p:spPr>
          <a:xfrm>
            <a:off x="162560" y="6481374"/>
            <a:ext cx="26641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600" dirty="0">
                <a:latin typeface="+mj-lt"/>
              </a:rPr>
              <a:t>Hawrylycz et al. (2012) </a:t>
            </a:r>
            <a:r>
              <a:rPr lang="en-CA" sz="1600" i="1" dirty="0">
                <a:latin typeface="+mj-lt"/>
              </a:rPr>
              <a:t>Nature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BA4D0F-A131-461A-9487-06FF69240503}"/>
              </a:ext>
            </a:extLst>
          </p:cNvPr>
          <p:cNvSpPr txBox="1"/>
          <p:nvPr/>
        </p:nvSpPr>
        <p:spPr>
          <a:xfrm>
            <a:off x="11767559" y="646978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3728575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EB240FF-0C20-ADD8-384F-4BB6DDA032BC}"/>
              </a:ext>
            </a:extLst>
          </p:cNvPr>
          <p:cNvSpPr/>
          <p:nvPr/>
        </p:nvSpPr>
        <p:spPr>
          <a:xfrm>
            <a:off x="0" y="-11505"/>
            <a:ext cx="12192000" cy="631479"/>
          </a:xfrm>
          <a:prstGeom prst="rect">
            <a:avLst/>
          </a:prstGeom>
          <a:solidFill>
            <a:srgbClr val="EBE5C5"/>
          </a:solidFill>
          <a:ln>
            <a:solidFill>
              <a:srgbClr val="EBE5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A" sz="260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neur       maps: datasets</a:t>
            </a:r>
          </a:p>
        </p:txBody>
      </p:sp>
      <p:pic>
        <p:nvPicPr>
          <p:cNvPr id="8" name="Picture 2" descr="Icon&#10;&#10;Description automatically generated">
            <a:extLst>
              <a:ext uri="{FF2B5EF4-FFF2-40B4-BE49-F238E27FC236}">
                <a16:creationId xmlns:a16="http://schemas.microsoft.com/office/drawing/2014/main" id="{D6321653-82B5-1769-91F6-49265F5250B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751" y="-11505"/>
            <a:ext cx="395581" cy="533052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5F711EC2-D86A-4486-BCE9-76BC117A4024}"/>
              </a:ext>
            </a:extLst>
          </p:cNvPr>
          <p:cNvSpPr/>
          <p:nvPr/>
        </p:nvSpPr>
        <p:spPr>
          <a:xfrm>
            <a:off x="0" y="6450894"/>
            <a:ext cx="12192000" cy="40710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89AB5F9-9314-179E-46E9-F5621A159B90}"/>
              </a:ext>
            </a:extLst>
          </p:cNvPr>
          <p:cNvSpPr txBox="1"/>
          <p:nvPr/>
        </p:nvSpPr>
        <p:spPr>
          <a:xfrm>
            <a:off x="162560" y="6481374"/>
            <a:ext cx="36034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600" dirty="0">
                <a:latin typeface="+mj-lt"/>
              </a:rPr>
              <a:t>Hansen et al. (2022) </a:t>
            </a:r>
            <a:r>
              <a:rPr lang="en-CA" sz="1600" i="1" dirty="0">
                <a:latin typeface="+mj-lt"/>
              </a:rPr>
              <a:t>Nature Neuroscience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E8E019E-9BFB-88A5-6039-74EEA483CB4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1230" y="1559704"/>
            <a:ext cx="8373615" cy="395146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8D74D91-2A51-E846-49B7-9A0FB63E8330}"/>
              </a:ext>
            </a:extLst>
          </p:cNvPr>
          <p:cNvSpPr txBox="1"/>
          <p:nvPr/>
        </p:nvSpPr>
        <p:spPr>
          <a:xfrm>
            <a:off x="11767559" y="646978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1743788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EB240FF-0C20-ADD8-384F-4BB6DDA032BC}"/>
              </a:ext>
            </a:extLst>
          </p:cNvPr>
          <p:cNvSpPr/>
          <p:nvPr/>
        </p:nvSpPr>
        <p:spPr>
          <a:xfrm>
            <a:off x="0" y="-11505"/>
            <a:ext cx="12192000" cy="631479"/>
          </a:xfrm>
          <a:prstGeom prst="rect">
            <a:avLst/>
          </a:prstGeom>
          <a:solidFill>
            <a:srgbClr val="EBE5C5"/>
          </a:solidFill>
          <a:ln>
            <a:solidFill>
              <a:srgbClr val="EBE5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A" sz="260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neur       maps: datasets</a:t>
            </a:r>
          </a:p>
        </p:txBody>
      </p:sp>
      <p:pic>
        <p:nvPicPr>
          <p:cNvPr id="8" name="Picture 2" descr="Icon&#10;&#10;Description automatically generated">
            <a:extLst>
              <a:ext uri="{FF2B5EF4-FFF2-40B4-BE49-F238E27FC236}">
                <a16:creationId xmlns:a16="http://schemas.microsoft.com/office/drawing/2014/main" id="{D6321653-82B5-1769-91F6-49265F5250B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751" y="-11505"/>
            <a:ext cx="395581" cy="533052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5F711EC2-D86A-4486-BCE9-76BC117A4024}"/>
              </a:ext>
            </a:extLst>
          </p:cNvPr>
          <p:cNvSpPr/>
          <p:nvPr/>
        </p:nvSpPr>
        <p:spPr>
          <a:xfrm>
            <a:off x="0" y="6450894"/>
            <a:ext cx="12192000" cy="40710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89AB5F9-9314-179E-46E9-F5621A159B90}"/>
              </a:ext>
            </a:extLst>
          </p:cNvPr>
          <p:cNvSpPr txBox="1"/>
          <p:nvPr/>
        </p:nvSpPr>
        <p:spPr>
          <a:xfrm>
            <a:off x="162560" y="6481374"/>
            <a:ext cx="36034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600" dirty="0">
                <a:latin typeface="+mj-lt"/>
              </a:rPr>
              <a:t>Hansen et al. (2022) </a:t>
            </a:r>
            <a:r>
              <a:rPr lang="en-CA" sz="1600" i="1" dirty="0">
                <a:latin typeface="+mj-lt"/>
              </a:rPr>
              <a:t>Nature Neuroscience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B17233-5D2C-7C16-50C3-EBED26F326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9120" y="1053945"/>
            <a:ext cx="6433760" cy="489886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B6016CE-C909-B49E-8079-21022285EC94}"/>
              </a:ext>
            </a:extLst>
          </p:cNvPr>
          <p:cNvSpPr txBox="1"/>
          <p:nvPr/>
        </p:nvSpPr>
        <p:spPr>
          <a:xfrm>
            <a:off x="11767559" y="646978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1439960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EB240FF-0C20-ADD8-384F-4BB6DDA032BC}"/>
              </a:ext>
            </a:extLst>
          </p:cNvPr>
          <p:cNvSpPr/>
          <p:nvPr/>
        </p:nvSpPr>
        <p:spPr>
          <a:xfrm>
            <a:off x="0" y="-11505"/>
            <a:ext cx="12192000" cy="631479"/>
          </a:xfrm>
          <a:prstGeom prst="rect">
            <a:avLst/>
          </a:prstGeom>
          <a:solidFill>
            <a:srgbClr val="EBE5C5"/>
          </a:solidFill>
          <a:ln>
            <a:solidFill>
              <a:srgbClr val="EBE5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A" sz="260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neur       maps: spatial nulls</a:t>
            </a:r>
          </a:p>
        </p:txBody>
      </p:sp>
      <p:pic>
        <p:nvPicPr>
          <p:cNvPr id="8" name="Picture 2" descr="Icon&#10;&#10;Description automatically generated">
            <a:extLst>
              <a:ext uri="{FF2B5EF4-FFF2-40B4-BE49-F238E27FC236}">
                <a16:creationId xmlns:a16="http://schemas.microsoft.com/office/drawing/2014/main" id="{D6321653-82B5-1769-91F6-49265F5250B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751" y="-11505"/>
            <a:ext cx="395581" cy="533052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3B9DCAE3-D048-8473-7723-FCACB356CE80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</a:blip>
          <a:stretch>
            <a:fillRect/>
          </a:stretch>
        </p:blipFill>
        <p:spPr>
          <a:xfrm>
            <a:off x="5496051" y="2059306"/>
            <a:ext cx="850408" cy="3281054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1F448217-94DE-3788-C821-95A9A990DD3E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20000"/>
          </a:blip>
          <a:stretch>
            <a:fillRect/>
          </a:stretch>
        </p:blipFill>
        <p:spPr>
          <a:xfrm>
            <a:off x="964771" y="2059306"/>
            <a:ext cx="2893928" cy="3281054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A413A6F2-D679-46D3-C08A-09B2F1C8A0BC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20000"/>
          </a:blip>
          <a:stretch>
            <a:fillRect/>
          </a:stretch>
        </p:blipFill>
        <p:spPr>
          <a:xfrm>
            <a:off x="4633750" y="2059306"/>
            <a:ext cx="913872" cy="3281054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9CABCA52-8123-851F-5445-2B89859644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21045" y="2060889"/>
            <a:ext cx="1491388" cy="3274708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817A7E19-0E22-C7F1-AFED-EF86203A3531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20000"/>
          </a:blip>
          <a:stretch>
            <a:fillRect/>
          </a:stretch>
        </p:blipFill>
        <p:spPr>
          <a:xfrm>
            <a:off x="8674126" y="2059306"/>
            <a:ext cx="2265641" cy="3281054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A5C94468-A2DE-CDC1-93F2-491D97D92737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</a:blip>
          <a:stretch>
            <a:fillRect/>
          </a:stretch>
        </p:blipFill>
        <p:spPr>
          <a:xfrm>
            <a:off x="3821113" y="2059305"/>
            <a:ext cx="850408" cy="3281054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3178BB90-7572-BBB2-E0AE-2B8EDDC60E1B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</a:blip>
          <a:stretch>
            <a:fillRect/>
          </a:stretch>
        </p:blipFill>
        <p:spPr>
          <a:xfrm>
            <a:off x="7830146" y="2059306"/>
            <a:ext cx="850408" cy="328105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589FE54-53F1-B30B-053A-C44F4AC70FF2}"/>
              </a:ext>
            </a:extLst>
          </p:cNvPr>
          <p:cNvSpPr/>
          <p:nvPr/>
        </p:nvSpPr>
        <p:spPr>
          <a:xfrm>
            <a:off x="0" y="6450894"/>
            <a:ext cx="12192000" cy="40710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137C86-DC87-6AC5-0603-24B132DD1F18}"/>
              </a:ext>
            </a:extLst>
          </p:cNvPr>
          <p:cNvSpPr txBox="1"/>
          <p:nvPr/>
        </p:nvSpPr>
        <p:spPr>
          <a:xfrm>
            <a:off x="11767559" y="646978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2723975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EB240FF-0C20-ADD8-384F-4BB6DDA032BC}"/>
              </a:ext>
            </a:extLst>
          </p:cNvPr>
          <p:cNvSpPr/>
          <p:nvPr/>
        </p:nvSpPr>
        <p:spPr>
          <a:xfrm>
            <a:off x="0" y="-11505"/>
            <a:ext cx="12192000" cy="631479"/>
          </a:xfrm>
          <a:prstGeom prst="rect">
            <a:avLst/>
          </a:prstGeom>
          <a:solidFill>
            <a:srgbClr val="EBE5C5"/>
          </a:solidFill>
          <a:ln>
            <a:solidFill>
              <a:srgbClr val="EBE5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A" sz="260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neur       maps: spatial nulls</a:t>
            </a:r>
          </a:p>
        </p:txBody>
      </p:sp>
      <p:pic>
        <p:nvPicPr>
          <p:cNvPr id="8" name="Picture 2" descr="Icon&#10;&#10;Description automatically generated">
            <a:extLst>
              <a:ext uri="{FF2B5EF4-FFF2-40B4-BE49-F238E27FC236}">
                <a16:creationId xmlns:a16="http://schemas.microsoft.com/office/drawing/2014/main" id="{D6321653-82B5-1769-91F6-49265F5250B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751" y="-11505"/>
            <a:ext cx="395581" cy="533052"/>
          </a:xfrm>
          <a:prstGeom prst="rect">
            <a:avLst/>
          </a:prstGeom>
        </p:spPr>
      </p:pic>
      <p:sp>
        <p:nvSpPr>
          <p:cNvPr id="2" name="ZoneTexte 14">
            <a:extLst>
              <a:ext uri="{FF2B5EF4-FFF2-40B4-BE49-F238E27FC236}">
                <a16:creationId xmlns:a16="http://schemas.microsoft.com/office/drawing/2014/main" id="{CBF0D0ED-60C4-AD81-28E4-28A3B85EF427}"/>
              </a:ext>
            </a:extLst>
          </p:cNvPr>
          <p:cNvSpPr txBox="1"/>
          <p:nvPr/>
        </p:nvSpPr>
        <p:spPr>
          <a:xfrm>
            <a:off x="318347" y="864039"/>
            <a:ext cx="61535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2000" dirty="0"/>
              <a:t>How do we contextualize brain maps?</a:t>
            </a:r>
          </a:p>
        </p:txBody>
      </p:sp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45AC4786-6FCF-C99D-7925-BCF9EBB0383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347" y="1645420"/>
            <a:ext cx="4224547" cy="3058067"/>
          </a:xfrm>
          <a:prstGeom prst="rect">
            <a:avLst/>
          </a:prstGeom>
        </p:spPr>
      </p:pic>
      <p:pic>
        <p:nvPicPr>
          <p:cNvPr id="9" name="Picture 8" descr="A picture containing text&#10;&#10;Description automatically generated">
            <a:extLst>
              <a:ext uri="{FF2B5EF4-FFF2-40B4-BE49-F238E27FC236}">
                <a16:creationId xmlns:a16="http://schemas.microsoft.com/office/drawing/2014/main" id="{B584C7B1-8CB9-FBC7-DB11-D7D4FE51490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0091" y="1619974"/>
            <a:ext cx="6918650" cy="3246120"/>
          </a:xfrm>
          <a:prstGeom prst="rect">
            <a:avLst/>
          </a:prstGeom>
        </p:spPr>
      </p:pic>
      <p:sp>
        <p:nvSpPr>
          <p:cNvPr id="10" name="ZoneTexte 14">
            <a:extLst>
              <a:ext uri="{FF2B5EF4-FFF2-40B4-BE49-F238E27FC236}">
                <a16:creationId xmlns:a16="http://schemas.microsoft.com/office/drawing/2014/main" id="{73F5D1C5-66D0-1217-9652-CF9307BC4E97}"/>
              </a:ext>
            </a:extLst>
          </p:cNvPr>
          <p:cNvSpPr txBox="1"/>
          <p:nvPr/>
        </p:nvSpPr>
        <p:spPr>
          <a:xfrm>
            <a:off x="2139527" y="5465984"/>
            <a:ext cx="791294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2000" dirty="0"/>
              <a:t>How do we evaluate the significance of the results obtained?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85376B5-B52F-3380-7C2A-1A977DFC3B04}"/>
              </a:ext>
            </a:extLst>
          </p:cNvPr>
          <p:cNvSpPr/>
          <p:nvPr/>
        </p:nvSpPr>
        <p:spPr>
          <a:xfrm>
            <a:off x="0" y="6450894"/>
            <a:ext cx="12192000" cy="40710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D7F32EA-DCA7-1099-CF25-F7A2816743C8}"/>
              </a:ext>
            </a:extLst>
          </p:cNvPr>
          <p:cNvSpPr txBox="1"/>
          <p:nvPr/>
        </p:nvSpPr>
        <p:spPr>
          <a:xfrm>
            <a:off x="11767559" y="646978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1238116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44" descr="Line chart&#10;&#10;Description automatically generated with low confidence">
            <a:extLst>
              <a:ext uri="{FF2B5EF4-FFF2-40B4-BE49-F238E27FC236}">
                <a16:creationId xmlns:a16="http://schemas.microsoft.com/office/drawing/2014/main" id="{C0834F1C-B0E4-A44D-880B-BFFEFFD8684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2984" y="4063387"/>
            <a:ext cx="1966976" cy="208370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2EB240FF-0C20-ADD8-384F-4BB6DDA032BC}"/>
              </a:ext>
            </a:extLst>
          </p:cNvPr>
          <p:cNvSpPr/>
          <p:nvPr/>
        </p:nvSpPr>
        <p:spPr>
          <a:xfrm>
            <a:off x="0" y="-11505"/>
            <a:ext cx="12192000" cy="631479"/>
          </a:xfrm>
          <a:prstGeom prst="rect">
            <a:avLst/>
          </a:prstGeom>
          <a:solidFill>
            <a:srgbClr val="EBE5C5"/>
          </a:solidFill>
          <a:ln>
            <a:solidFill>
              <a:srgbClr val="EBE5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A" sz="260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neur       maps: spatial nulls</a:t>
            </a:r>
          </a:p>
        </p:txBody>
      </p:sp>
      <p:pic>
        <p:nvPicPr>
          <p:cNvPr id="8" name="Picture 2" descr="Icon&#10;&#10;Description automatically generated">
            <a:extLst>
              <a:ext uri="{FF2B5EF4-FFF2-40B4-BE49-F238E27FC236}">
                <a16:creationId xmlns:a16="http://schemas.microsoft.com/office/drawing/2014/main" id="{D6321653-82B5-1769-91F6-49265F5250B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751" y="-11505"/>
            <a:ext cx="395581" cy="533052"/>
          </a:xfrm>
          <a:prstGeom prst="rect">
            <a:avLst/>
          </a:prstGeom>
        </p:spPr>
      </p:pic>
      <p:sp>
        <p:nvSpPr>
          <p:cNvPr id="10" name="ZoneTexte 14">
            <a:extLst>
              <a:ext uri="{FF2B5EF4-FFF2-40B4-BE49-F238E27FC236}">
                <a16:creationId xmlns:a16="http://schemas.microsoft.com/office/drawing/2014/main" id="{73F5D1C5-66D0-1217-9652-CF9307BC4E97}"/>
              </a:ext>
            </a:extLst>
          </p:cNvPr>
          <p:cNvSpPr txBox="1"/>
          <p:nvPr/>
        </p:nvSpPr>
        <p:spPr>
          <a:xfrm>
            <a:off x="0" y="862807"/>
            <a:ext cx="791294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2000" dirty="0"/>
              <a:t>Correlating spatially-autocorrelated brain maps yields inflated p-values: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BBF1410-2B21-5EDA-6F3B-A8868200CE6B}"/>
              </a:ext>
            </a:extLst>
          </p:cNvPr>
          <p:cNvGrpSpPr/>
          <p:nvPr/>
        </p:nvGrpSpPr>
        <p:grpSpPr>
          <a:xfrm>
            <a:off x="5120308" y="1359320"/>
            <a:ext cx="3011400" cy="430857"/>
            <a:chOff x="6830283" y="2040758"/>
            <a:chExt cx="3011400" cy="430857"/>
          </a:xfrm>
        </p:grpSpPr>
        <p:cxnSp>
          <p:nvCxnSpPr>
            <p:cNvPr id="6" name="Google Shape;147;p16">
              <a:extLst>
                <a:ext uri="{FF2B5EF4-FFF2-40B4-BE49-F238E27FC236}">
                  <a16:creationId xmlns:a16="http://schemas.microsoft.com/office/drawing/2014/main" id="{578EFD7B-0A41-406C-0A1C-47EC7B22FB45}"/>
                </a:ext>
              </a:extLst>
            </p:cNvPr>
            <p:cNvCxnSpPr/>
            <p:nvPr/>
          </p:nvCxnSpPr>
          <p:spPr>
            <a:xfrm>
              <a:off x="7195498" y="2402310"/>
              <a:ext cx="2265900" cy="0"/>
            </a:xfrm>
            <a:prstGeom prst="straightConnector1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7" name="Google Shape;148;p16">
              <a:extLst>
                <a:ext uri="{FF2B5EF4-FFF2-40B4-BE49-F238E27FC236}">
                  <a16:creationId xmlns:a16="http://schemas.microsoft.com/office/drawing/2014/main" id="{A17A94F9-1049-F6C4-853E-8421DBBC8435}"/>
                </a:ext>
              </a:extLst>
            </p:cNvPr>
            <p:cNvSpPr txBox="1"/>
            <p:nvPr/>
          </p:nvSpPr>
          <p:spPr>
            <a:xfrm>
              <a:off x="6830283" y="2040758"/>
              <a:ext cx="3011400" cy="43085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dirty="0">
                  <a:latin typeface="+mj-lt"/>
                  <a:ea typeface="Open Sans"/>
                  <a:cs typeface="Open Sans"/>
                  <a:sym typeface="Open Sans"/>
                </a:rPr>
                <a:t>increasing smoothness</a:t>
              </a:r>
              <a:endParaRPr sz="1600" dirty="0">
                <a:latin typeface="+mj-lt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11" name="Google Shape;149;p16">
            <a:extLst>
              <a:ext uri="{FF2B5EF4-FFF2-40B4-BE49-F238E27FC236}">
                <a16:creationId xmlns:a16="http://schemas.microsoft.com/office/drawing/2014/main" id="{6E34EFED-1457-A8F3-D035-9AEA4AAC6769}"/>
              </a:ext>
            </a:extLst>
          </p:cNvPr>
          <p:cNvGrpSpPr>
            <a:grpSpLocks noChangeAspect="1"/>
          </p:cNvGrpSpPr>
          <p:nvPr/>
        </p:nvGrpSpPr>
        <p:grpSpPr>
          <a:xfrm>
            <a:off x="4702060" y="2918434"/>
            <a:ext cx="3861925" cy="679145"/>
            <a:chOff x="4832700" y="2725129"/>
            <a:chExt cx="4141345" cy="728282"/>
          </a:xfrm>
        </p:grpSpPr>
        <p:pic>
          <p:nvPicPr>
            <p:cNvPr id="12" name="Google Shape;150;p16">
              <a:extLst>
                <a:ext uri="{FF2B5EF4-FFF2-40B4-BE49-F238E27FC236}">
                  <a16:creationId xmlns:a16="http://schemas.microsoft.com/office/drawing/2014/main" id="{FBE8EB7B-3397-71FD-BC26-6DFE2FE2AD5B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 t="7559" r="50122" b="56967"/>
            <a:stretch/>
          </p:blipFill>
          <p:spPr>
            <a:xfrm>
              <a:off x="4832700" y="2725129"/>
              <a:ext cx="1024039" cy="72828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" name="Google Shape;151;p16">
              <a:extLst>
                <a:ext uri="{FF2B5EF4-FFF2-40B4-BE49-F238E27FC236}">
                  <a16:creationId xmlns:a16="http://schemas.microsoft.com/office/drawing/2014/main" id="{BEE4FE72-6888-2F6E-A4CB-A557A34C7708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</a:blip>
            <a:srcRect t="7559" r="50122" b="56967"/>
            <a:stretch/>
          </p:blipFill>
          <p:spPr>
            <a:xfrm>
              <a:off x="5871812" y="2725129"/>
              <a:ext cx="1024039" cy="72828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" name="Google Shape;152;p16">
              <a:extLst>
                <a:ext uri="{FF2B5EF4-FFF2-40B4-BE49-F238E27FC236}">
                  <a16:creationId xmlns:a16="http://schemas.microsoft.com/office/drawing/2014/main" id="{D6E63F46-0712-FD2E-5B7D-DFE865CE7C2A}"/>
                </a:ext>
              </a:extLst>
            </p:cNvPr>
            <p:cNvPicPr preferRelativeResize="0"/>
            <p:nvPr/>
          </p:nvPicPr>
          <p:blipFill rotWithShape="1">
            <a:blip r:embed="rId7">
              <a:alphaModFix/>
            </a:blip>
            <a:srcRect t="7559" r="50122" b="56967"/>
            <a:stretch/>
          </p:blipFill>
          <p:spPr>
            <a:xfrm>
              <a:off x="6910910" y="2725129"/>
              <a:ext cx="1024040" cy="72828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" name="Google Shape;153;p16">
              <a:extLst>
                <a:ext uri="{FF2B5EF4-FFF2-40B4-BE49-F238E27FC236}">
                  <a16:creationId xmlns:a16="http://schemas.microsoft.com/office/drawing/2014/main" id="{1B2A762D-94A5-CAF6-3A31-7BF33A006792}"/>
                </a:ext>
              </a:extLst>
            </p:cNvPr>
            <p:cNvPicPr preferRelativeResize="0"/>
            <p:nvPr/>
          </p:nvPicPr>
          <p:blipFill rotWithShape="1">
            <a:blip r:embed="rId8">
              <a:alphaModFix/>
            </a:blip>
            <a:srcRect t="7559" r="50122" b="56967"/>
            <a:stretch/>
          </p:blipFill>
          <p:spPr>
            <a:xfrm>
              <a:off x="7950006" y="2725129"/>
              <a:ext cx="1024039" cy="72828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7" name="Google Shape;154;p16">
            <a:extLst>
              <a:ext uri="{FF2B5EF4-FFF2-40B4-BE49-F238E27FC236}">
                <a16:creationId xmlns:a16="http://schemas.microsoft.com/office/drawing/2014/main" id="{AA5BDA2B-191F-6D22-BE98-E4AA58BC169B}"/>
              </a:ext>
            </a:extLst>
          </p:cNvPr>
          <p:cNvGrpSpPr>
            <a:grpSpLocks noChangeAspect="1"/>
          </p:cNvGrpSpPr>
          <p:nvPr/>
        </p:nvGrpSpPr>
        <p:grpSpPr>
          <a:xfrm>
            <a:off x="4702060" y="2097954"/>
            <a:ext cx="3861925" cy="679144"/>
            <a:chOff x="4832700" y="1752249"/>
            <a:chExt cx="4141345" cy="728282"/>
          </a:xfrm>
        </p:grpSpPr>
        <p:pic>
          <p:nvPicPr>
            <p:cNvPr id="18" name="Google Shape;155;p16">
              <a:extLst>
                <a:ext uri="{FF2B5EF4-FFF2-40B4-BE49-F238E27FC236}">
                  <a16:creationId xmlns:a16="http://schemas.microsoft.com/office/drawing/2014/main" id="{C68D83FC-F198-5DD3-43AF-A7AFE209E341}"/>
                </a:ext>
              </a:extLst>
            </p:cNvPr>
            <p:cNvPicPr preferRelativeResize="0"/>
            <p:nvPr/>
          </p:nvPicPr>
          <p:blipFill rotWithShape="1">
            <a:blip r:embed="rId9">
              <a:alphaModFix/>
            </a:blip>
            <a:srcRect t="7559" r="50122" b="56967"/>
            <a:stretch/>
          </p:blipFill>
          <p:spPr>
            <a:xfrm>
              <a:off x="4832700" y="1752249"/>
              <a:ext cx="1024039" cy="72828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" name="Google Shape;156;p16">
              <a:extLst>
                <a:ext uri="{FF2B5EF4-FFF2-40B4-BE49-F238E27FC236}">
                  <a16:creationId xmlns:a16="http://schemas.microsoft.com/office/drawing/2014/main" id="{A1505894-08A0-243B-900C-DB9D41A1B466}"/>
                </a:ext>
              </a:extLst>
            </p:cNvPr>
            <p:cNvPicPr preferRelativeResize="0"/>
            <p:nvPr/>
          </p:nvPicPr>
          <p:blipFill rotWithShape="1">
            <a:blip r:embed="rId10">
              <a:alphaModFix/>
            </a:blip>
            <a:srcRect t="7559" r="50122" b="56967"/>
            <a:stretch/>
          </p:blipFill>
          <p:spPr>
            <a:xfrm>
              <a:off x="5871812" y="1752249"/>
              <a:ext cx="1024039" cy="72828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" name="Google Shape;157;p16">
              <a:extLst>
                <a:ext uri="{FF2B5EF4-FFF2-40B4-BE49-F238E27FC236}">
                  <a16:creationId xmlns:a16="http://schemas.microsoft.com/office/drawing/2014/main" id="{35FFBC49-6936-F08F-CBDC-F69B09C3C34B}"/>
                </a:ext>
              </a:extLst>
            </p:cNvPr>
            <p:cNvPicPr preferRelativeResize="0"/>
            <p:nvPr/>
          </p:nvPicPr>
          <p:blipFill rotWithShape="1">
            <a:blip r:embed="rId11">
              <a:alphaModFix/>
            </a:blip>
            <a:srcRect t="7559" r="50122" b="56967"/>
            <a:stretch/>
          </p:blipFill>
          <p:spPr>
            <a:xfrm>
              <a:off x="6910910" y="1752249"/>
              <a:ext cx="1024039" cy="72828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" name="Google Shape;158;p16">
              <a:extLst>
                <a:ext uri="{FF2B5EF4-FFF2-40B4-BE49-F238E27FC236}">
                  <a16:creationId xmlns:a16="http://schemas.microsoft.com/office/drawing/2014/main" id="{34351A36-0D0A-901E-A6F9-045C74EAF218}"/>
                </a:ext>
              </a:extLst>
            </p:cNvPr>
            <p:cNvPicPr preferRelativeResize="0"/>
            <p:nvPr/>
          </p:nvPicPr>
          <p:blipFill rotWithShape="1">
            <a:blip r:embed="rId12">
              <a:alphaModFix/>
            </a:blip>
            <a:srcRect t="7559" r="50122" b="56967"/>
            <a:stretch/>
          </p:blipFill>
          <p:spPr>
            <a:xfrm>
              <a:off x="7950006" y="1752249"/>
              <a:ext cx="1024039" cy="72828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333A469E-B2E5-0A61-E52F-B71576F1F1D3}"/>
              </a:ext>
            </a:extLst>
          </p:cNvPr>
          <p:cNvSpPr txBox="1"/>
          <p:nvPr/>
        </p:nvSpPr>
        <p:spPr>
          <a:xfrm>
            <a:off x="4809853" y="1806372"/>
            <a:ext cx="679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1400" dirty="0">
                <a:latin typeface="+mj-lt"/>
              </a:rPr>
              <a:t>α</a:t>
            </a:r>
            <a:r>
              <a:rPr lang="en-CA" sz="1400" dirty="0">
                <a:latin typeface="+mj-lt"/>
              </a:rPr>
              <a:t> = 0.0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7AC5862-E8F8-49B5-106D-999DC2DB55E6}"/>
              </a:ext>
            </a:extLst>
          </p:cNvPr>
          <p:cNvSpPr txBox="1"/>
          <p:nvPr/>
        </p:nvSpPr>
        <p:spPr>
          <a:xfrm>
            <a:off x="5788474" y="1806372"/>
            <a:ext cx="679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1400" dirty="0">
                <a:latin typeface="+mj-lt"/>
              </a:rPr>
              <a:t>α</a:t>
            </a:r>
            <a:r>
              <a:rPr lang="en-CA" sz="1400" dirty="0">
                <a:latin typeface="+mj-lt"/>
              </a:rPr>
              <a:t> = 1.0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51B43B8-F1EC-C750-DE16-154AAF662C99}"/>
              </a:ext>
            </a:extLst>
          </p:cNvPr>
          <p:cNvSpPr txBox="1"/>
          <p:nvPr/>
        </p:nvSpPr>
        <p:spPr>
          <a:xfrm>
            <a:off x="6760911" y="1806372"/>
            <a:ext cx="679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1400" dirty="0">
                <a:latin typeface="+mj-lt"/>
              </a:rPr>
              <a:t>α</a:t>
            </a:r>
            <a:r>
              <a:rPr lang="en-CA" sz="1400" dirty="0">
                <a:latin typeface="+mj-lt"/>
              </a:rPr>
              <a:t> = 2.0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FC88A98-5A8B-F856-B007-56FB18A244C6}"/>
              </a:ext>
            </a:extLst>
          </p:cNvPr>
          <p:cNvSpPr txBox="1"/>
          <p:nvPr/>
        </p:nvSpPr>
        <p:spPr>
          <a:xfrm>
            <a:off x="7768858" y="1804527"/>
            <a:ext cx="679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1400" dirty="0">
                <a:latin typeface="+mj-lt"/>
              </a:rPr>
              <a:t>α</a:t>
            </a:r>
            <a:r>
              <a:rPr lang="en-CA" sz="1400" dirty="0">
                <a:latin typeface="+mj-lt"/>
              </a:rPr>
              <a:t> = 3.0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713B014-B1D5-DA88-2850-182271E4C953}"/>
              </a:ext>
            </a:extLst>
          </p:cNvPr>
          <p:cNvSpPr txBox="1"/>
          <p:nvPr/>
        </p:nvSpPr>
        <p:spPr>
          <a:xfrm>
            <a:off x="4826684" y="3597579"/>
            <a:ext cx="6527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400" i="1" dirty="0">
                <a:latin typeface="+mj-lt"/>
              </a:rPr>
              <a:t>r</a:t>
            </a:r>
            <a:r>
              <a:rPr lang="en-CA" sz="1400" dirty="0">
                <a:latin typeface="+mj-lt"/>
              </a:rPr>
              <a:t>=0.00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CFA4C0A-6079-FD67-3581-137FF282B3A9}"/>
              </a:ext>
            </a:extLst>
          </p:cNvPr>
          <p:cNvSpPr txBox="1"/>
          <p:nvPr/>
        </p:nvSpPr>
        <p:spPr>
          <a:xfrm>
            <a:off x="5757001" y="3597579"/>
            <a:ext cx="7072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400" i="1" dirty="0">
                <a:latin typeface="+mj-lt"/>
              </a:rPr>
              <a:t>r</a:t>
            </a:r>
            <a:r>
              <a:rPr lang="en-CA" sz="1400" dirty="0">
                <a:latin typeface="+mj-lt"/>
              </a:rPr>
              <a:t>=-0.05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6A5915A-590A-1DA6-E57A-1F1795227632}"/>
              </a:ext>
            </a:extLst>
          </p:cNvPr>
          <p:cNvSpPr txBox="1"/>
          <p:nvPr/>
        </p:nvSpPr>
        <p:spPr>
          <a:xfrm>
            <a:off x="6708208" y="3597579"/>
            <a:ext cx="7072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400" i="1" dirty="0">
                <a:latin typeface="+mj-lt"/>
              </a:rPr>
              <a:t>r</a:t>
            </a:r>
            <a:r>
              <a:rPr lang="en-CA" sz="1400" dirty="0">
                <a:latin typeface="+mj-lt"/>
              </a:rPr>
              <a:t>=-0.65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0729F7B-6928-B4D6-72B0-9C6BAB93941A}"/>
              </a:ext>
            </a:extLst>
          </p:cNvPr>
          <p:cNvSpPr txBox="1"/>
          <p:nvPr/>
        </p:nvSpPr>
        <p:spPr>
          <a:xfrm>
            <a:off x="7719350" y="3597579"/>
            <a:ext cx="7072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400" i="1" dirty="0">
                <a:latin typeface="+mj-lt"/>
              </a:rPr>
              <a:t>r</a:t>
            </a:r>
            <a:r>
              <a:rPr lang="en-CA" sz="1400" dirty="0">
                <a:latin typeface="+mj-lt"/>
              </a:rPr>
              <a:t>=-0.90</a:t>
            </a:r>
          </a:p>
        </p:txBody>
      </p:sp>
      <p:pic>
        <p:nvPicPr>
          <p:cNvPr id="33" name="Picture 32" descr="A picture containing diagram&#10;&#10;Description automatically generated">
            <a:extLst>
              <a:ext uri="{FF2B5EF4-FFF2-40B4-BE49-F238E27FC236}">
                <a16:creationId xmlns:a16="http://schemas.microsoft.com/office/drawing/2014/main" id="{5FB90755-B787-981A-5890-10A722FB7778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978" y="3954197"/>
            <a:ext cx="2530032" cy="2447856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5991A278-7687-AAFD-B924-28F5AB2FED6D}"/>
              </a:ext>
            </a:extLst>
          </p:cNvPr>
          <p:cNvSpPr/>
          <p:nvPr/>
        </p:nvSpPr>
        <p:spPr>
          <a:xfrm>
            <a:off x="0" y="6450894"/>
            <a:ext cx="12192000" cy="40710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B063FA9-6413-C090-8E85-7CC88193AD67}"/>
              </a:ext>
            </a:extLst>
          </p:cNvPr>
          <p:cNvSpPr txBox="1"/>
          <p:nvPr/>
        </p:nvSpPr>
        <p:spPr>
          <a:xfrm>
            <a:off x="162560" y="6481374"/>
            <a:ext cx="30075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600" dirty="0">
                <a:latin typeface="+mj-lt"/>
              </a:rPr>
              <a:t>Markello et al. (2021) </a:t>
            </a:r>
            <a:r>
              <a:rPr lang="en-CA" sz="1600" i="1" dirty="0">
                <a:latin typeface="+mj-lt"/>
              </a:rPr>
              <a:t>NeuroImage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A46E950-27F2-2B18-51DF-D4AB8458EEBC}"/>
              </a:ext>
            </a:extLst>
          </p:cNvPr>
          <p:cNvSpPr txBox="1"/>
          <p:nvPr/>
        </p:nvSpPr>
        <p:spPr>
          <a:xfrm>
            <a:off x="11767559" y="646978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14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C38BD335-EDC2-CFCD-0892-5C6CE6777656}"/>
              </a:ext>
            </a:extLst>
          </p:cNvPr>
          <p:cNvSpPr/>
          <p:nvPr/>
        </p:nvSpPr>
        <p:spPr>
          <a:xfrm>
            <a:off x="5657006" y="2112304"/>
            <a:ext cx="2906979" cy="6791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C963F3D5-C46A-87D2-49A3-EF036A2C05DA}"/>
              </a:ext>
            </a:extLst>
          </p:cNvPr>
          <p:cNvSpPr/>
          <p:nvPr/>
        </p:nvSpPr>
        <p:spPr>
          <a:xfrm>
            <a:off x="5694308" y="2911061"/>
            <a:ext cx="2906979" cy="6791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98981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6" grpId="0"/>
      <p:bldP spid="27" grpId="0"/>
      <p:bldP spid="28" grpId="0"/>
      <p:bldP spid="29" grpId="0"/>
      <p:bldP spid="30" grpId="0"/>
      <p:bldP spid="31" grpId="0"/>
      <p:bldP spid="53" grpId="0" animBg="1"/>
      <p:bldP spid="5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EB240FF-0C20-ADD8-384F-4BB6DDA032BC}"/>
              </a:ext>
            </a:extLst>
          </p:cNvPr>
          <p:cNvSpPr/>
          <p:nvPr/>
        </p:nvSpPr>
        <p:spPr>
          <a:xfrm>
            <a:off x="0" y="-11505"/>
            <a:ext cx="12192000" cy="631479"/>
          </a:xfrm>
          <a:prstGeom prst="rect">
            <a:avLst/>
          </a:prstGeom>
          <a:solidFill>
            <a:srgbClr val="EBE5C5"/>
          </a:solidFill>
          <a:ln>
            <a:solidFill>
              <a:srgbClr val="EBE5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A" sz="260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Contextualizing human brain maps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B2ED5795-2F6B-A2BA-A7AE-DCF3C9A3353B}"/>
              </a:ext>
            </a:extLst>
          </p:cNvPr>
          <p:cNvSpPr txBox="1"/>
          <p:nvPr/>
        </p:nvSpPr>
        <p:spPr>
          <a:xfrm>
            <a:off x="318347" y="864039"/>
            <a:ext cx="61535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2000" dirty="0"/>
              <a:t>What do we mean by “contextualizing”?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788D772C-D9B6-157F-DB15-48FE86EB4FD1}"/>
              </a:ext>
            </a:extLst>
          </p:cNvPr>
          <p:cNvSpPr txBox="1"/>
          <p:nvPr/>
        </p:nvSpPr>
        <p:spPr>
          <a:xfrm>
            <a:off x="2946400" y="4145280"/>
            <a:ext cx="61175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Is our map </a:t>
            </a:r>
            <a:r>
              <a:rPr lang="en-CA" dirty="0">
                <a:solidFill>
                  <a:srgbClr val="C00000"/>
                </a:solidFill>
              </a:rPr>
              <a:t>enriched</a:t>
            </a:r>
            <a:r>
              <a:rPr lang="en-CA" dirty="0"/>
              <a:t> for specific biological entities or processes: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9BAD986C-54BC-AC26-4CCD-059C5D1CB97E}"/>
              </a:ext>
            </a:extLst>
          </p:cNvPr>
          <p:cNvSpPr txBox="1"/>
          <p:nvPr/>
        </p:nvSpPr>
        <p:spPr>
          <a:xfrm>
            <a:off x="4393979" y="4585884"/>
            <a:ext cx="3222413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CA" dirty="0">
                <a:latin typeface="+mj-lt"/>
              </a:rPr>
              <a:t>Gene expression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CA" dirty="0">
                <a:latin typeface="+mj-lt"/>
              </a:rPr>
              <a:t>Neurotransmitter receptors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CA" dirty="0">
                <a:latin typeface="+mj-lt"/>
              </a:rPr>
              <a:t>metabolism,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CA" dirty="0">
                <a:latin typeface="+mj-lt"/>
              </a:rPr>
              <a:t>Cell types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CA" dirty="0">
                <a:latin typeface="+mj-lt"/>
              </a:rPr>
              <a:t>Neurophysiological oscillation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CA" dirty="0">
                <a:latin typeface="+mj-lt"/>
              </a:rPr>
              <a:t>Etc.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6EAEEB9-039E-3EA7-D391-B438C6C861AB}"/>
              </a:ext>
            </a:extLst>
          </p:cNvPr>
          <p:cNvSpPr/>
          <p:nvPr/>
        </p:nvSpPr>
        <p:spPr>
          <a:xfrm>
            <a:off x="0" y="6450894"/>
            <a:ext cx="12192000" cy="40710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E674F3-D560-E9D1-CE68-B892B3339581}"/>
              </a:ext>
            </a:extLst>
          </p:cNvPr>
          <p:cNvSpPr txBox="1"/>
          <p:nvPr/>
        </p:nvSpPr>
        <p:spPr>
          <a:xfrm>
            <a:off x="11818359" y="646978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</a:p>
        </p:txBody>
      </p:sp>
      <p:pic>
        <p:nvPicPr>
          <p:cNvPr id="4" name="Picture 3" descr="Shape&#10;&#10;Description automatically generated with low confidence">
            <a:extLst>
              <a:ext uri="{FF2B5EF4-FFF2-40B4-BE49-F238E27FC236}">
                <a16:creationId xmlns:a16="http://schemas.microsoft.com/office/drawing/2014/main" id="{45CFFEC2-0F05-5492-8225-3378A0735F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030" y="2296003"/>
            <a:ext cx="2241742" cy="118265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335A0BE-3996-95C4-AEDE-0B7B3BFA0DA8}"/>
              </a:ext>
            </a:extLst>
          </p:cNvPr>
          <p:cNvSpPr txBox="1"/>
          <p:nvPr/>
        </p:nvSpPr>
        <p:spPr>
          <a:xfrm>
            <a:off x="3249772" y="2666710"/>
            <a:ext cx="28462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600" dirty="0">
                <a:latin typeface="+mj-lt"/>
              </a:rPr>
              <a:t>cortical thinning (schizophrenia):</a:t>
            </a:r>
          </a:p>
        </p:txBody>
      </p:sp>
      <p:sp>
        <p:nvSpPr>
          <p:cNvPr id="6" name="ZoneTexte 6">
            <a:extLst>
              <a:ext uri="{FF2B5EF4-FFF2-40B4-BE49-F238E27FC236}">
                <a16:creationId xmlns:a16="http://schemas.microsoft.com/office/drawing/2014/main" id="{DD704E41-24C5-81CD-A0B2-CF0308AF4315}"/>
              </a:ext>
            </a:extLst>
          </p:cNvPr>
          <p:cNvSpPr txBox="1"/>
          <p:nvPr/>
        </p:nvSpPr>
        <p:spPr>
          <a:xfrm>
            <a:off x="3489108" y="1808854"/>
            <a:ext cx="52019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Let’s say we have a brain map:</a:t>
            </a:r>
          </a:p>
        </p:txBody>
      </p:sp>
    </p:spTree>
    <p:extLst>
      <p:ext uri="{BB962C8B-B14F-4D97-AF65-F5344CB8AC3E}">
        <p14:creationId xmlns:p14="http://schemas.microsoft.com/office/powerpoint/2010/main" val="876658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EB240FF-0C20-ADD8-384F-4BB6DDA032BC}"/>
              </a:ext>
            </a:extLst>
          </p:cNvPr>
          <p:cNvSpPr/>
          <p:nvPr/>
        </p:nvSpPr>
        <p:spPr>
          <a:xfrm>
            <a:off x="0" y="-11505"/>
            <a:ext cx="12192000" cy="631479"/>
          </a:xfrm>
          <a:prstGeom prst="rect">
            <a:avLst/>
          </a:prstGeom>
          <a:solidFill>
            <a:srgbClr val="EBE5C5"/>
          </a:solidFill>
          <a:ln>
            <a:solidFill>
              <a:srgbClr val="EBE5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A" sz="260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neur       maps: spatial nulls</a:t>
            </a:r>
          </a:p>
        </p:txBody>
      </p:sp>
      <p:pic>
        <p:nvPicPr>
          <p:cNvPr id="8" name="Picture 2" descr="Icon&#10;&#10;Description automatically generated">
            <a:extLst>
              <a:ext uri="{FF2B5EF4-FFF2-40B4-BE49-F238E27FC236}">
                <a16:creationId xmlns:a16="http://schemas.microsoft.com/office/drawing/2014/main" id="{D6321653-82B5-1769-91F6-49265F5250B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751" y="-11505"/>
            <a:ext cx="395581" cy="533052"/>
          </a:xfrm>
          <a:prstGeom prst="rect">
            <a:avLst/>
          </a:prstGeom>
        </p:spPr>
      </p:pic>
      <p:sp>
        <p:nvSpPr>
          <p:cNvPr id="10" name="ZoneTexte 14">
            <a:extLst>
              <a:ext uri="{FF2B5EF4-FFF2-40B4-BE49-F238E27FC236}">
                <a16:creationId xmlns:a16="http://schemas.microsoft.com/office/drawing/2014/main" id="{73F5D1C5-66D0-1217-9652-CF9307BC4E97}"/>
              </a:ext>
            </a:extLst>
          </p:cNvPr>
          <p:cNvSpPr txBox="1"/>
          <p:nvPr/>
        </p:nvSpPr>
        <p:spPr>
          <a:xfrm>
            <a:off x="223044" y="865482"/>
            <a:ext cx="791294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2000" dirty="0"/>
              <a:t>We need statistical tests that control for spatial autocorrelation: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991A278-7687-AAFD-B924-28F5AB2FED6D}"/>
              </a:ext>
            </a:extLst>
          </p:cNvPr>
          <p:cNvSpPr/>
          <p:nvPr/>
        </p:nvSpPr>
        <p:spPr>
          <a:xfrm>
            <a:off x="0" y="6450894"/>
            <a:ext cx="12192000" cy="40710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B063FA9-6413-C090-8E85-7CC88193AD67}"/>
              </a:ext>
            </a:extLst>
          </p:cNvPr>
          <p:cNvSpPr txBox="1"/>
          <p:nvPr/>
        </p:nvSpPr>
        <p:spPr>
          <a:xfrm>
            <a:off x="162560" y="6481374"/>
            <a:ext cx="30075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600" dirty="0">
                <a:latin typeface="+mj-lt"/>
              </a:rPr>
              <a:t>Markello et al. (2021) </a:t>
            </a:r>
            <a:r>
              <a:rPr lang="en-CA" sz="1600" i="1" dirty="0">
                <a:latin typeface="+mj-lt"/>
              </a:rPr>
              <a:t>NeuroImage</a:t>
            </a:r>
          </a:p>
        </p:txBody>
      </p:sp>
      <p:sp>
        <p:nvSpPr>
          <p:cNvPr id="2" name="ZoneTexte 14">
            <a:extLst>
              <a:ext uri="{FF2B5EF4-FFF2-40B4-BE49-F238E27FC236}">
                <a16:creationId xmlns:a16="http://schemas.microsoft.com/office/drawing/2014/main" id="{FC8FBFC0-E73D-0178-2B85-5269ADD763FE}"/>
              </a:ext>
            </a:extLst>
          </p:cNvPr>
          <p:cNvSpPr txBox="1"/>
          <p:nvPr/>
        </p:nvSpPr>
        <p:spPr>
          <a:xfrm>
            <a:off x="1666337" y="1871247"/>
            <a:ext cx="24915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2000" dirty="0"/>
              <a:t>Permutation testing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4A86D29-3BA8-9C0D-30AA-87197F97F258}"/>
              </a:ext>
            </a:extLst>
          </p:cNvPr>
          <p:cNvSpPr txBox="1"/>
          <p:nvPr/>
        </p:nvSpPr>
        <p:spPr>
          <a:xfrm>
            <a:off x="223044" y="2222078"/>
            <a:ext cx="4894179" cy="38779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chemeClr val="tx1"/>
              </a:buClr>
            </a:pPr>
            <a:endParaRPr lang="en-CA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800100" lvl="1" indent="-342900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Correlate two brain maps (</a:t>
            </a:r>
            <a:r>
              <a:rPr lang="en-CA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 </a:t>
            </a: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and </a:t>
            </a:r>
            <a:r>
              <a:rPr lang="en-CA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</a:t>
            </a: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</a:p>
          <a:p>
            <a:pPr marL="800100" lvl="1" indent="-342900"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CA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800100" lvl="1" indent="-342900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Generate 1,000 null maps from </a:t>
            </a:r>
            <a:r>
              <a:rPr lang="en-CA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</a:t>
            </a:r>
          </a:p>
          <a:p>
            <a:pPr marL="800100" lvl="1" indent="-342900"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CA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800100" lvl="1" indent="-342900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Correlate </a:t>
            </a:r>
            <a:r>
              <a:rPr lang="en-CA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 </a:t>
            </a: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with each null map</a:t>
            </a:r>
          </a:p>
          <a:p>
            <a:pPr marL="800100" lvl="1" indent="-342900"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CA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800100" lvl="1" indent="-342900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Count # of null correlations ≥ r</a:t>
            </a:r>
            <a:r>
              <a:rPr lang="en-CA" b="1" baseline="-25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</a:t>
            </a:r>
            <a:r>
              <a:rPr lang="en-CA" baseline="-25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</a:t>
            </a:r>
            <a:r>
              <a:rPr lang="en-CA" b="1" baseline="-25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</a:t>
            </a:r>
          </a:p>
          <a:p>
            <a:pPr marL="800100" lvl="1" indent="-342900"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CA" b="1" baseline="-25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800100" lvl="1" indent="-342900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Normalize by 1,000 to get a p-value</a:t>
            </a:r>
          </a:p>
          <a:p>
            <a:pPr marL="800100" lvl="1" indent="-342900"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CA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800100" lvl="1" indent="-342900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# of p ≤ 0.05 is our FWER</a:t>
            </a:r>
          </a:p>
          <a:p>
            <a:pPr marL="285750" indent="-285750">
              <a:buClr>
                <a:srgbClr val="3333B2"/>
              </a:buClr>
              <a:buFont typeface="Wingdings" panose="05000000000000000000" pitchFamily="2" charset="2"/>
              <a:buChar char="§"/>
            </a:pPr>
            <a:endParaRPr lang="en-CA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Clr>
                <a:srgbClr val="3333B2"/>
              </a:buClr>
              <a:buFont typeface="Wingdings" panose="05000000000000000000" pitchFamily="2" charset="2"/>
              <a:buChar char="§"/>
            </a:pPr>
            <a:endParaRPr lang="en-CA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Google Shape;201;p20">
            <a:extLst>
              <a:ext uri="{FF2B5EF4-FFF2-40B4-BE49-F238E27FC236}">
                <a16:creationId xmlns:a16="http://schemas.microsoft.com/office/drawing/2014/main" id="{F94BA1D8-AEDB-F5D3-CCE7-DF2AAAC7A1C4}"/>
              </a:ext>
            </a:extLst>
          </p:cNvPr>
          <p:cNvSpPr txBox="1"/>
          <p:nvPr/>
        </p:nvSpPr>
        <p:spPr>
          <a:xfrm>
            <a:off x="7425638" y="2397831"/>
            <a:ext cx="1229998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>
                <a:latin typeface="Open Sans"/>
                <a:ea typeface="Open Sans"/>
                <a:cs typeface="Open Sans"/>
                <a:sym typeface="Open Sans"/>
              </a:rPr>
              <a:t>r</a:t>
            </a:r>
            <a:r>
              <a:rPr lang="en" dirty="0">
                <a:latin typeface="Open Sans"/>
                <a:ea typeface="Open Sans"/>
                <a:cs typeface="Open Sans"/>
                <a:sym typeface="Open Sans"/>
              </a:rPr>
              <a:t> = -0.65</a:t>
            </a:r>
            <a:endParaRPr dirty="0"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A961614-DE45-BBCC-5ED5-1B074312C58E}"/>
              </a:ext>
            </a:extLst>
          </p:cNvPr>
          <p:cNvGrpSpPr/>
          <p:nvPr/>
        </p:nvGrpSpPr>
        <p:grpSpPr>
          <a:xfrm>
            <a:off x="5117223" y="1900131"/>
            <a:ext cx="1024040" cy="1061949"/>
            <a:chOff x="5499580" y="1112192"/>
            <a:chExt cx="1024040" cy="1061949"/>
          </a:xfrm>
        </p:grpSpPr>
        <p:pic>
          <p:nvPicPr>
            <p:cNvPr id="32" name="Google Shape;202;p20">
              <a:extLst>
                <a:ext uri="{FF2B5EF4-FFF2-40B4-BE49-F238E27FC236}">
                  <a16:creationId xmlns:a16="http://schemas.microsoft.com/office/drawing/2014/main" id="{4A5DD057-5C41-11CE-617D-7C5DFEFA759D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 t="7559" r="50122" b="56967"/>
            <a:stretch/>
          </p:blipFill>
          <p:spPr>
            <a:xfrm>
              <a:off x="5499580" y="1445858"/>
              <a:ext cx="1024040" cy="72828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" name="Google Shape;204;p20">
              <a:extLst>
                <a:ext uri="{FF2B5EF4-FFF2-40B4-BE49-F238E27FC236}">
                  <a16:creationId xmlns:a16="http://schemas.microsoft.com/office/drawing/2014/main" id="{CD9A3FE4-FCC3-CD39-3AFF-B1AC46736D14}"/>
                </a:ext>
              </a:extLst>
            </p:cNvPr>
            <p:cNvSpPr txBox="1"/>
            <p:nvPr/>
          </p:nvSpPr>
          <p:spPr>
            <a:xfrm>
              <a:off x="5499645" y="1112192"/>
              <a:ext cx="10239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>
                  <a:latin typeface="Open Sans"/>
                  <a:ea typeface="Open Sans"/>
                  <a:cs typeface="Open Sans"/>
                  <a:sym typeface="Open Sans"/>
                </a:rPr>
                <a:t>X</a:t>
              </a:r>
              <a:endParaRPr b="1" dirty="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D81735C5-25A9-4758-A035-18A2690DC633}"/>
              </a:ext>
            </a:extLst>
          </p:cNvPr>
          <p:cNvGrpSpPr/>
          <p:nvPr/>
        </p:nvGrpSpPr>
        <p:grpSpPr>
          <a:xfrm>
            <a:off x="6319248" y="1900131"/>
            <a:ext cx="1024040" cy="1061944"/>
            <a:chOff x="6701605" y="1112192"/>
            <a:chExt cx="1024040" cy="1061944"/>
          </a:xfrm>
        </p:grpSpPr>
        <p:pic>
          <p:nvPicPr>
            <p:cNvPr id="36" name="Google Shape;203;p20">
              <a:extLst>
                <a:ext uri="{FF2B5EF4-FFF2-40B4-BE49-F238E27FC236}">
                  <a16:creationId xmlns:a16="http://schemas.microsoft.com/office/drawing/2014/main" id="{74D0917E-D2D5-1625-EC85-434A13F7EC25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 t="7559" r="50122" b="56967"/>
            <a:stretch/>
          </p:blipFill>
          <p:spPr>
            <a:xfrm>
              <a:off x="6701605" y="1445853"/>
              <a:ext cx="1024040" cy="72828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0" name="Google Shape;205;p20">
              <a:extLst>
                <a:ext uri="{FF2B5EF4-FFF2-40B4-BE49-F238E27FC236}">
                  <a16:creationId xmlns:a16="http://schemas.microsoft.com/office/drawing/2014/main" id="{BD4D1984-4729-9C81-AD18-26E607746557}"/>
                </a:ext>
              </a:extLst>
            </p:cNvPr>
            <p:cNvSpPr txBox="1"/>
            <p:nvPr/>
          </p:nvSpPr>
          <p:spPr>
            <a:xfrm>
              <a:off x="6701670" y="1112192"/>
              <a:ext cx="10239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>
                  <a:latin typeface="Open Sans"/>
                  <a:ea typeface="Open Sans"/>
                  <a:cs typeface="Open Sans"/>
                  <a:sym typeface="Open Sans"/>
                </a:rPr>
                <a:t>Y</a:t>
              </a:r>
              <a:endParaRPr b="1" dirty="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41" name="Google Shape;209;p20">
            <a:extLst>
              <a:ext uri="{FF2B5EF4-FFF2-40B4-BE49-F238E27FC236}">
                <a16:creationId xmlns:a16="http://schemas.microsoft.com/office/drawing/2014/main" id="{925A8E8A-FA21-65BC-4914-F6F1E38A8BF9}"/>
              </a:ext>
            </a:extLst>
          </p:cNvPr>
          <p:cNvSpPr txBox="1"/>
          <p:nvPr/>
        </p:nvSpPr>
        <p:spPr>
          <a:xfrm>
            <a:off x="6319313" y="2974524"/>
            <a:ext cx="1023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Open Sans"/>
                <a:ea typeface="Open Sans"/>
                <a:cs typeface="Open Sans"/>
                <a:sym typeface="Open Sans"/>
              </a:rPr>
              <a:t>Y</a:t>
            </a:r>
            <a:r>
              <a:rPr lang="en" b="1" baseline="-25000" dirty="0">
                <a:latin typeface="Open Sans"/>
                <a:ea typeface="Open Sans"/>
                <a:cs typeface="Open Sans"/>
                <a:sym typeface="Open Sans"/>
              </a:rPr>
              <a:t>null</a:t>
            </a:r>
            <a:endParaRPr b="1" baseline="-25000" dirty="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2" name="Google Shape;210;p20">
            <a:extLst>
              <a:ext uri="{FF2B5EF4-FFF2-40B4-BE49-F238E27FC236}">
                <a16:creationId xmlns:a16="http://schemas.microsoft.com/office/drawing/2014/main" id="{51894784-E44B-A71D-0803-B32EAF429697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t="8734" r="50134" b="57435"/>
          <a:stretch/>
        </p:blipFill>
        <p:spPr>
          <a:xfrm>
            <a:off x="6418013" y="5263441"/>
            <a:ext cx="1007625" cy="683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211;p20">
            <a:extLst>
              <a:ext uri="{FF2B5EF4-FFF2-40B4-BE49-F238E27FC236}">
                <a16:creationId xmlns:a16="http://schemas.microsoft.com/office/drawing/2014/main" id="{F0FDF466-C107-3D55-7A94-57E066464993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t="8734" r="50134" b="57435"/>
          <a:stretch/>
        </p:blipFill>
        <p:spPr>
          <a:xfrm>
            <a:off x="6418013" y="4416467"/>
            <a:ext cx="1007625" cy="683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212;p20">
            <a:extLst>
              <a:ext uri="{FF2B5EF4-FFF2-40B4-BE49-F238E27FC236}">
                <a16:creationId xmlns:a16="http://schemas.microsoft.com/office/drawing/2014/main" id="{A6D1E8FF-CDC7-6A6B-4108-5A24869797B4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 t="8734" r="50134" b="57435"/>
          <a:stretch/>
        </p:blipFill>
        <p:spPr>
          <a:xfrm>
            <a:off x="6418013" y="3512896"/>
            <a:ext cx="1007625" cy="683575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207;p20">
            <a:extLst>
              <a:ext uri="{FF2B5EF4-FFF2-40B4-BE49-F238E27FC236}">
                <a16:creationId xmlns:a16="http://schemas.microsoft.com/office/drawing/2014/main" id="{62CED787-E9FC-0A12-FC99-86E2998365DB}"/>
              </a:ext>
            </a:extLst>
          </p:cNvPr>
          <p:cNvSpPr txBox="1"/>
          <p:nvPr/>
        </p:nvSpPr>
        <p:spPr>
          <a:xfrm>
            <a:off x="7528687" y="3650351"/>
            <a:ext cx="1023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>
                <a:latin typeface="Open Sans"/>
                <a:ea typeface="Open Sans"/>
                <a:cs typeface="Open Sans"/>
                <a:sym typeface="Open Sans"/>
              </a:rPr>
              <a:t>r</a:t>
            </a:r>
            <a:r>
              <a:rPr lang="en" dirty="0">
                <a:latin typeface="Open Sans"/>
                <a:ea typeface="Open Sans"/>
                <a:cs typeface="Open Sans"/>
                <a:sym typeface="Open Sans"/>
              </a:rPr>
              <a:t> = 0.24</a:t>
            </a:r>
            <a:endParaRPr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6" name="Google Shape;207;p20">
            <a:extLst>
              <a:ext uri="{FF2B5EF4-FFF2-40B4-BE49-F238E27FC236}">
                <a16:creationId xmlns:a16="http://schemas.microsoft.com/office/drawing/2014/main" id="{92F4FFC2-8CDC-10C8-ED28-D041F9840C2B}"/>
              </a:ext>
            </a:extLst>
          </p:cNvPr>
          <p:cNvSpPr txBox="1"/>
          <p:nvPr/>
        </p:nvSpPr>
        <p:spPr>
          <a:xfrm>
            <a:off x="7530674" y="4562216"/>
            <a:ext cx="1124962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 dirty="0">
                <a:latin typeface="Open Sans"/>
                <a:ea typeface="Open Sans"/>
                <a:cs typeface="Open Sans"/>
                <a:sym typeface="Open Sans"/>
              </a:rPr>
              <a:t>r</a:t>
            </a:r>
            <a:r>
              <a:rPr lang="en" i="1" dirty="0">
                <a:latin typeface="Open Sans"/>
                <a:ea typeface="Open Sans"/>
                <a:cs typeface="Open Sans"/>
                <a:sym typeface="Open Sans"/>
              </a:rPr>
              <a:t> = -0.32</a:t>
            </a:r>
            <a:endParaRPr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7" name="Google Shape;207;p20">
            <a:extLst>
              <a:ext uri="{FF2B5EF4-FFF2-40B4-BE49-F238E27FC236}">
                <a16:creationId xmlns:a16="http://schemas.microsoft.com/office/drawing/2014/main" id="{E79C48B2-4B42-958B-EDB2-3BC5A685825F}"/>
              </a:ext>
            </a:extLst>
          </p:cNvPr>
          <p:cNvSpPr txBox="1"/>
          <p:nvPr/>
        </p:nvSpPr>
        <p:spPr>
          <a:xfrm>
            <a:off x="7581205" y="5405128"/>
            <a:ext cx="1023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>
                <a:latin typeface="Open Sans"/>
                <a:ea typeface="Open Sans"/>
                <a:cs typeface="Open Sans"/>
                <a:sym typeface="Open Sans"/>
              </a:rPr>
              <a:t>r</a:t>
            </a:r>
            <a:r>
              <a:rPr lang="en" dirty="0">
                <a:latin typeface="Open Sans"/>
                <a:ea typeface="Open Sans"/>
                <a:cs typeface="Open Sans"/>
                <a:sym typeface="Open Sans"/>
              </a:rPr>
              <a:t> = 0.41</a:t>
            </a:r>
            <a:endParaRPr dirty="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8" name="Google Shape;206;p20">
            <a:extLst>
              <a:ext uri="{FF2B5EF4-FFF2-40B4-BE49-F238E27FC236}">
                <a16:creationId xmlns:a16="http://schemas.microsoft.com/office/drawing/2014/main" id="{52B6F04C-F7C2-6444-EBF7-520F6C9C94B6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497722" y="3020317"/>
            <a:ext cx="1392949" cy="1130600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207;p20">
            <a:extLst>
              <a:ext uri="{FF2B5EF4-FFF2-40B4-BE49-F238E27FC236}">
                <a16:creationId xmlns:a16="http://schemas.microsoft.com/office/drawing/2014/main" id="{C6DF876F-FAB3-0EB4-5F4C-05B1B628778A}"/>
              </a:ext>
            </a:extLst>
          </p:cNvPr>
          <p:cNvSpPr txBox="1"/>
          <p:nvPr/>
        </p:nvSpPr>
        <p:spPr>
          <a:xfrm>
            <a:off x="9682246" y="4148491"/>
            <a:ext cx="1023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>
                <a:latin typeface="Open Sans"/>
                <a:ea typeface="Open Sans"/>
                <a:cs typeface="Open Sans"/>
                <a:sym typeface="Open Sans"/>
              </a:rPr>
              <a:t>p</a:t>
            </a:r>
            <a:r>
              <a:rPr lang="en" dirty="0">
                <a:latin typeface="Open Sans"/>
                <a:ea typeface="Open Sans"/>
                <a:cs typeface="Open Sans"/>
                <a:sym typeface="Open Sans"/>
              </a:rPr>
              <a:t> = 0.06</a:t>
            </a:r>
            <a:endParaRPr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6253B84-FAD5-70E0-34E3-04992D0AABD4}"/>
              </a:ext>
            </a:extLst>
          </p:cNvPr>
          <p:cNvSpPr txBox="1"/>
          <p:nvPr/>
        </p:nvSpPr>
        <p:spPr>
          <a:xfrm>
            <a:off x="11767559" y="646978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2568669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41" grpId="0"/>
      <p:bldP spid="45" grpId="0"/>
      <p:bldP spid="46" grpId="0"/>
      <p:bldP spid="47" grpId="0"/>
      <p:bldP spid="49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EB240FF-0C20-ADD8-384F-4BB6DDA032BC}"/>
              </a:ext>
            </a:extLst>
          </p:cNvPr>
          <p:cNvSpPr/>
          <p:nvPr/>
        </p:nvSpPr>
        <p:spPr>
          <a:xfrm>
            <a:off x="0" y="-11505"/>
            <a:ext cx="12192000" cy="631479"/>
          </a:xfrm>
          <a:prstGeom prst="rect">
            <a:avLst/>
          </a:prstGeom>
          <a:solidFill>
            <a:srgbClr val="EBE5C5"/>
          </a:solidFill>
          <a:ln>
            <a:solidFill>
              <a:srgbClr val="EBE5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A" sz="260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neur       maps: spatial nulls</a:t>
            </a:r>
          </a:p>
        </p:txBody>
      </p:sp>
      <p:pic>
        <p:nvPicPr>
          <p:cNvPr id="8" name="Picture 2" descr="Icon&#10;&#10;Description automatically generated">
            <a:extLst>
              <a:ext uri="{FF2B5EF4-FFF2-40B4-BE49-F238E27FC236}">
                <a16:creationId xmlns:a16="http://schemas.microsoft.com/office/drawing/2014/main" id="{D6321653-82B5-1769-91F6-49265F5250B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751" y="-11505"/>
            <a:ext cx="395581" cy="533052"/>
          </a:xfrm>
          <a:prstGeom prst="rect">
            <a:avLst/>
          </a:prstGeom>
        </p:spPr>
      </p:pic>
      <p:sp>
        <p:nvSpPr>
          <p:cNvPr id="10" name="ZoneTexte 14">
            <a:extLst>
              <a:ext uri="{FF2B5EF4-FFF2-40B4-BE49-F238E27FC236}">
                <a16:creationId xmlns:a16="http://schemas.microsoft.com/office/drawing/2014/main" id="{73F5D1C5-66D0-1217-9652-CF9307BC4E97}"/>
              </a:ext>
            </a:extLst>
          </p:cNvPr>
          <p:cNvSpPr txBox="1"/>
          <p:nvPr/>
        </p:nvSpPr>
        <p:spPr>
          <a:xfrm>
            <a:off x="223044" y="865482"/>
            <a:ext cx="791294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2000" dirty="0"/>
              <a:t>How do we generate surrogate brain maps?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991A278-7687-AAFD-B924-28F5AB2FED6D}"/>
              </a:ext>
            </a:extLst>
          </p:cNvPr>
          <p:cNvSpPr/>
          <p:nvPr/>
        </p:nvSpPr>
        <p:spPr>
          <a:xfrm>
            <a:off x="0" y="6450894"/>
            <a:ext cx="12192000" cy="40710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B063FA9-6413-C090-8E85-7CC88193AD67}"/>
              </a:ext>
            </a:extLst>
          </p:cNvPr>
          <p:cNvSpPr txBox="1"/>
          <p:nvPr/>
        </p:nvSpPr>
        <p:spPr>
          <a:xfrm>
            <a:off x="162560" y="6481374"/>
            <a:ext cx="30075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600" dirty="0">
                <a:latin typeface="+mj-lt"/>
              </a:rPr>
              <a:t>Markello et al. (2021) </a:t>
            </a:r>
            <a:r>
              <a:rPr lang="en-CA" sz="1600" i="1" dirty="0">
                <a:latin typeface="+mj-lt"/>
              </a:rPr>
              <a:t>NeuroImage</a:t>
            </a:r>
          </a:p>
        </p:txBody>
      </p:sp>
      <p:pic>
        <p:nvPicPr>
          <p:cNvPr id="21" name="Image 5">
            <a:extLst>
              <a:ext uri="{FF2B5EF4-FFF2-40B4-BE49-F238E27FC236}">
                <a16:creationId xmlns:a16="http://schemas.microsoft.com/office/drawing/2014/main" id="{111667FA-EA95-6465-FF3E-DCD25CF357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922" y="2165183"/>
            <a:ext cx="1352709" cy="2761600"/>
          </a:xfrm>
          <a:prstGeom prst="rect">
            <a:avLst/>
          </a:prstGeom>
        </p:spPr>
      </p:pic>
      <p:pic>
        <p:nvPicPr>
          <p:cNvPr id="22" name="Image 10">
            <a:extLst>
              <a:ext uri="{FF2B5EF4-FFF2-40B4-BE49-F238E27FC236}">
                <a16:creationId xmlns:a16="http://schemas.microsoft.com/office/drawing/2014/main" id="{7813E7F7-B358-5B88-810D-65786350BCB5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82631" y="2152407"/>
            <a:ext cx="6592831" cy="1395926"/>
          </a:xfrm>
          <a:prstGeom prst="rect">
            <a:avLst/>
          </a:prstGeom>
        </p:spPr>
      </p:pic>
      <p:pic>
        <p:nvPicPr>
          <p:cNvPr id="23" name="Image 14">
            <a:extLst>
              <a:ext uri="{FF2B5EF4-FFF2-40B4-BE49-F238E27FC236}">
                <a16:creationId xmlns:a16="http://schemas.microsoft.com/office/drawing/2014/main" id="{4269AF74-6D9A-3C70-501A-A0236AED591B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40519" y="3545983"/>
            <a:ext cx="2547673" cy="1357030"/>
          </a:xfrm>
          <a:prstGeom prst="rect">
            <a:avLst/>
          </a:prstGeom>
        </p:spPr>
      </p:pic>
      <p:pic>
        <p:nvPicPr>
          <p:cNvPr id="24" name="Image 24">
            <a:extLst>
              <a:ext uri="{FF2B5EF4-FFF2-40B4-BE49-F238E27FC236}">
                <a16:creationId xmlns:a16="http://schemas.microsoft.com/office/drawing/2014/main" id="{C5B7CBC2-F8A6-AACA-BDFB-72F753B34D43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188192" y="3420309"/>
            <a:ext cx="3921990" cy="135703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854CCE59-81A7-F3A4-14F7-7F7ECC9988D2}"/>
              </a:ext>
            </a:extLst>
          </p:cNvPr>
          <p:cNvSpPr txBox="1"/>
          <p:nvPr/>
        </p:nvSpPr>
        <p:spPr>
          <a:xfrm>
            <a:off x="11767559" y="646978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val="238889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EB240FF-0C20-ADD8-384F-4BB6DDA032BC}"/>
              </a:ext>
            </a:extLst>
          </p:cNvPr>
          <p:cNvSpPr/>
          <p:nvPr/>
        </p:nvSpPr>
        <p:spPr>
          <a:xfrm>
            <a:off x="0" y="-11505"/>
            <a:ext cx="12192000" cy="631479"/>
          </a:xfrm>
          <a:prstGeom prst="rect">
            <a:avLst/>
          </a:prstGeom>
          <a:solidFill>
            <a:srgbClr val="EBE5C5"/>
          </a:solidFill>
          <a:ln>
            <a:solidFill>
              <a:srgbClr val="EBE5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A" sz="260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neur       maps: spatial nulls</a:t>
            </a:r>
          </a:p>
        </p:txBody>
      </p:sp>
      <p:pic>
        <p:nvPicPr>
          <p:cNvPr id="8" name="Picture 2" descr="Icon&#10;&#10;Description automatically generated">
            <a:extLst>
              <a:ext uri="{FF2B5EF4-FFF2-40B4-BE49-F238E27FC236}">
                <a16:creationId xmlns:a16="http://schemas.microsoft.com/office/drawing/2014/main" id="{D6321653-82B5-1769-91F6-49265F5250B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751" y="-11505"/>
            <a:ext cx="395581" cy="533052"/>
          </a:xfrm>
          <a:prstGeom prst="rect">
            <a:avLst/>
          </a:prstGeom>
        </p:spPr>
      </p:pic>
      <p:sp>
        <p:nvSpPr>
          <p:cNvPr id="10" name="ZoneTexte 14">
            <a:extLst>
              <a:ext uri="{FF2B5EF4-FFF2-40B4-BE49-F238E27FC236}">
                <a16:creationId xmlns:a16="http://schemas.microsoft.com/office/drawing/2014/main" id="{73F5D1C5-66D0-1217-9652-CF9307BC4E97}"/>
              </a:ext>
            </a:extLst>
          </p:cNvPr>
          <p:cNvSpPr txBox="1"/>
          <p:nvPr/>
        </p:nvSpPr>
        <p:spPr>
          <a:xfrm>
            <a:off x="223044" y="865482"/>
            <a:ext cx="791294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2000" dirty="0"/>
              <a:t>How do we generate surrogate brain maps?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991A278-7687-AAFD-B924-28F5AB2FED6D}"/>
              </a:ext>
            </a:extLst>
          </p:cNvPr>
          <p:cNvSpPr/>
          <p:nvPr/>
        </p:nvSpPr>
        <p:spPr>
          <a:xfrm>
            <a:off x="0" y="6450894"/>
            <a:ext cx="12192000" cy="40710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B063FA9-6413-C090-8E85-7CC88193AD67}"/>
              </a:ext>
            </a:extLst>
          </p:cNvPr>
          <p:cNvSpPr txBox="1"/>
          <p:nvPr/>
        </p:nvSpPr>
        <p:spPr>
          <a:xfrm>
            <a:off x="162560" y="6481374"/>
            <a:ext cx="30075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600" dirty="0">
                <a:latin typeface="+mj-lt"/>
              </a:rPr>
              <a:t>Markello et al. (2021) </a:t>
            </a:r>
            <a:r>
              <a:rPr lang="en-CA" sz="1600" i="1" dirty="0">
                <a:latin typeface="+mj-lt"/>
              </a:rPr>
              <a:t>NeuroImage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89AFA95-A441-3316-B7D0-F6B9F241E06D}"/>
              </a:ext>
            </a:extLst>
          </p:cNvPr>
          <p:cNvSpPr txBox="1"/>
          <p:nvPr/>
        </p:nvSpPr>
        <p:spPr>
          <a:xfrm>
            <a:off x="2600325" y="5779763"/>
            <a:ext cx="2274765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CA" sz="1400" dirty="0">
                <a:latin typeface="+mj-lt"/>
              </a:rPr>
              <a:t>e.g. permutation test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FE7577-FEEF-13EE-9C47-949C394007F4}"/>
              </a:ext>
            </a:extLst>
          </p:cNvPr>
          <p:cNvSpPr txBox="1"/>
          <p:nvPr/>
        </p:nvSpPr>
        <p:spPr>
          <a:xfrm>
            <a:off x="528954" y="5218544"/>
            <a:ext cx="2274765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CA" sz="1400" dirty="0">
                <a:latin typeface="+mj-lt"/>
              </a:rPr>
              <a:t>e.g. Student’s t-distribution</a:t>
            </a:r>
          </a:p>
        </p:txBody>
      </p:sp>
      <p:pic>
        <p:nvPicPr>
          <p:cNvPr id="19" name="Image 5">
            <a:extLst>
              <a:ext uri="{FF2B5EF4-FFF2-40B4-BE49-F238E27FC236}">
                <a16:creationId xmlns:a16="http://schemas.microsoft.com/office/drawing/2014/main" id="{4DD16AD6-4494-EE78-43A5-BF8CEDD5A6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922" y="2165183"/>
            <a:ext cx="1352709" cy="2761600"/>
          </a:xfrm>
          <a:prstGeom prst="rect">
            <a:avLst/>
          </a:prstGeom>
        </p:spPr>
      </p:pic>
      <p:pic>
        <p:nvPicPr>
          <p:cNvPr id="20" name="Image 10">
            <a:extLst>
              <a:ext uri="{FF2B5EF4-FFF2-40B4-BE49-F238E27FC236}">
                <a16:creationId xmlns:a16="http://schemas.microsoft.com/office/drawing/2014/main" id="{35A9E18B-25AC-AF90-59CF-B2E61415410C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20000"/>
          </a:blip>
          <a:stretch>
            <a:fillRect/>
          </a:stretch>
        </p:blipFill>
        <p:spPr>
          <a:xfrm>
            <a:off x="1482631" y="2152407"/>
            <a:ext cx="6592831" cy="1395926"/>
          </a:xfrm>
          <a:prstGeom prst="rect">
            <a:avLst/>
          </a:prstGeom>
        </p:spPr>
      </p:pic>
      <p:pic>
        <p:nvPicPr>
          <p:cNvPr id="21" name="Image 14">
            <a:extLst>
              <a:ext uri="{FF2B5EF4-FFF2-40B4-BE49-F238E27FC236}">
                <a16:creationId xmlns:a16="http://schemas.microsoft.com/office/drawing/2014/main" id="{B3E50F5B-BA97-10C5-9324-CBA2CA253B5D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40519" y="3545983"/>
            <a:ext cx="2547673" cy="1357030"/>
          </a:xfrm>
          <a:prstGeom prst="rect">
            <a:avLst/>
          </a:prstGeom>
        </p:spPr>
      </p:pic>
      <p:pic>
        <p:nvPicPr>
          <p:cNvPr id="22" name="Image 24">
            <a:extLst>
              <a:ext uri="{FF2B5EF4-FFF2-40B4-BE49-F238E27FC236}">
                <a16:creationId xmlns:a16="http://schemas.microsoft.com/office/drawing/2014/main" id="{3A1B3591-453A-9FDA-AA19-F05A09E0D8E6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20000"/>
          </a:blip>
          <a:stretch>
            <a:fillRect/>
          </a:stretch>
        </p:blipFill>
        <p:spPr>
          <a:xfrm>
            <a:off x="4188192" y="3420309"/>
            <a:ext cx="3921990" cy="1357030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3F519DF-8F16-BD47-CA63-D7138A648797}"/>
              </a:ext>
            </a:extLst>
          </p:cNvPr>
          <p:cNvCxnSpPr/>
          <p:nvPr/>
        </p:nvCxnSpPr>
        <p:spPr>
          <a:xfrm flipV="1">
            <a:off x="2000250" y="4926783"/>
            <a:ext cx="85725" cy="29176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E7A9223-EDAA-1739-A381-ED5DC1D4CAD2}"/>
              </a:ext>
            </a:extLst>
          </p:cNvPr>
          <p:cNvCxnSpPr>
            <a:stCxn id="2" idx="0"/>
          </p:cNvCxnSpPr>
          <p:nvPr/>
        </p:nvCxnSpPr>
        <p:spPr>
          <a:xfrm flipH="1" flipV="1">
            <a:off x="3505200" y="5029200"/>
            <a:ext cx="232508" cy="75056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B259A38F-DA48-EF0D-B74E-C4239189A9CC}"/>
              </a:ext>
            </a:extLst>
          </p:cNvPr>
          <p:cNvSpPr txBox="1"/>
          <p:nvPr/>
        </p:nvSpPr>
        <p:spPr>
          <a:xfrm>
            <a:off x="11767559" y="646978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val="2576263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EB240FF-0C20-ADD8-384F-4BB6DDA032BC}"/>
              </a:ext>
            </a:extLst>
          </p:cNvPr>
          <p:cNvSpPr/>
          <p:nvPr/>
        </p:nvSpPr>
        <p:spPr>
          <a:xfrm>
            <a:off x="0" y="-11505"/>
            <a:ext cx="12192000" cy="631479"/>
          </a:xfrm>
          <a:prstGeom prst="rect">
            <a:avLst/>
          </a:prstGeom>
          <a:solidFill>
            <a:srgbClr val="EBE5C5"/>
          </a:solidFill>
          <a:ln>
            <a:solidFill>
              <a:srgbClr val="EBE5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A" sz="260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neur       maps: spatial nulls</a:t>
            </a:r>
          </a:p>
        </p:txBody>
      </p:sp>
      <p:pic>
        <p:nvPicPr>
          <p:cNvPr id="8" name="Picture 2" descr="Icon&#10;&#10;Description automatically generated">
            <a:extLst>
              <a:ext uri="{FF2B5EF4-FFF2-40B4-BE49-F238E27FC236}">
                <a16:creationId xmlns:a16="http://schemas.microsoft.com/office/drawing/2014/main" id="{D6321653-82B5-1769-91F6-49265F5250B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751" y="-11505"/>
            <a:ext cx="395581" cy="533052"/>
          </a:xfrm>
          <a:prstGeom prst="rect">
            <a:avLst/>
          </a:prstGeom>
        </p:spPr>
      </p:pic>
      <p:sp>
        <p:nvSpPr>
          <p:cNvPr id="10" name="ZoneTexte 14">
            <a:extLst>
              <a:ext uri="{FF2B5EF4-FFF2-40B4-BE49-F238E27FC236}">
                <a16:creationId xmlns:a16="http://schemas.microsoft.com/office/drawing/2014/main" id="{73F5D1C5-66D0-1217-9652-CF9307BC4E97}"/>
              </a:ext>
            </a:extLst>
          </p:cNvPr>
          <p:cNvSpPr txBox="1"/>
          <p:nvPr/>
        </p:nvSpPr>
        <p:spPr>
          <a:xfrm>
            <a:off x="223044" y="865482"/>
            <a:ext cx="791294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2000" dirty="0"/>
              <a:t>How do we generate surrogate brain maps?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991A278-7687-AAFD-B924-28F5AB2FED6D}"/>
              </a:ext>
            </a:extLst>
          </p:cNvPr>
          <p:cNvSpPr/>
          <p:nvPr/>
        </p:nvSpPr>
        <p:spPr>
          <a:xfrm>
            <a:off x="0" y="6450894"/>
            <a:ext cx="12192000" cy="40710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2" name="Google Shape;171;p17">
            <a:extLst>
              <a:ext uri="{FF2B5EF4-FFF2-40B4-BE49-F238E27FC236}">
                <a16:creationId xmlns:a16="http://schemas.microsoft.com/office/drawing/2014/main" id="{F4A5B6FD-A7E7-260A-9F7B-2C1854D74521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4827" r="48395"/>
          <a:stretch/>
        </p:blipFill>
        <p:spPr>
          <a:xfrm>
            <a:off x="9154063" y="1635487"/>
            <a:ext cx="2380931" cy="397654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BE4235E-A3C9-6A1B-953B-DB383EE2A91D}"/>
              </a:ext>
            </a:extLst>
          </p:cNvPr>
          <p:cNvSpPr txBox="1"/>
          <p:nvPr/>
        </p:nvSpPr>
        <p:spPr>
          <a:xfrm>
            <a:off x="162560" y="6481374"/>
            <a:ext cx="1176828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500" dirty="0">
                <a:latin typeface="+mj-lt"/>
              </a:rPr>
              <a:t>Alexander-Bloch et al. (2018) </a:t>
            </a:r>
            <a:r>
              <a:rPr lang="en-CA" sz="1500" i="1" dirty="0">
                <a:latin typeface="+mj-lt"/>
              </a:rPr>
              <a:t>NeuroImage </a:t>
            </a:r>
            <a:r>
              <a:rPr lang="en-CA" sz="1500" dirty="0">
                <a:latin typeface="+mj-lt"/>
              </a:rPr>
              <a:t>| Baum et al. (2020) </a:t>
            </a:r>
            <a:r>
              <a:rPr lang="en-CA" sz="1500" i="1" dirty="0">
                <a:latin typeface="+mj-lt"/>
              </a:rPr>
              <a:t>PNAS </a:t>
            </a:r>
            <a:r>
              <a:rPr lang="en-CA" sz="1500" dirty="0">
                <a:latin typeface="+mj-lt"/>
              </a:rPr>
              <a:t>| </a:t>
            </a:r>
            <a:r>
              <a:rPr lang="en-CA" sz="1500" dirty="0" err="1">
                <a:latin typeface="+mj-lt"/>
              </a:rPr>
              <a:t>Cornblath</a:t>
            </a:r>
            <a:r>
              <a:rPr lang="en-CA" sz="1500" dirty="0">
                <a:latin typeface="+mj-lt"/>
              </a:rPr>
              <a:t> et al. (2020) </a:t>
            </a:r>
            <a:r>
              <a:rPr lang="en-CA" sz="1500" i="1" dirty="0">
                <a:latin typeface="+mj-lt"/>
              </a:rPr>
              <a:t>Communications Biol </a:t>
            </a:r>
            <a:r>
              <a:rPr lang="en-CA" sz="1500" dirty="0">
                <a:latin typeface="+mj-lt"/>
              </a:rPr>
              <a:t>| Vasa et al. (2018) </a:t>
            </a:r>
            <a:r>
              <a:rPr lang="en-CA" sz="1500" i="1" dirty="0">
                <a:latin typeface="+mj-lt"/>
              </a:rPr>
              <a:t>Cerebral Cortex</a:t>
            </a:r>
          </a:p>
        </p:txBody>
      </p:sp>
      <p:pic>
        <p:nvPicPr>
          <p:cNvPr id="9" name="Image 5">
            <a:extLst>
              <a:ext uri="{FF2B5EF4-FFF2-40B4-BE49-F238E27FC236}">
                <a16:creationId xmlns:a16="http://schemas.microsoft.com/office/drawing/2014/main" id="{B7A6DDF2-BB90-339A-977D-7785DCBEF0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922" y="2165183"/>
            <a:ext cx="1352709" cy="2761600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63BACA58-387D-AE44-7A01-6D96565A6709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82631" y="2152407"/>
            <a:ext cx="6592831" cy="1395926"/>
          </a:xfrm>
          <a:prstGeom prst="rect">
            <a:avLst/>
          </a:prstGeom>
        </p:spPr>
      </p:pic>
      <p:pic>
        <p:nvPicPr>
          <p:cNvPr id="12" name="Image 14">
            <a:extLst>
              <a:ext uri="{FF2B5EF4-FFF2-40B4-BE49-F238E27FC236}">
                <a16:creationId xmlns:a16="http://schemas.microsoft.com/office/drawing/2014/main" id="{2ABC735B-725A-6B36-B285-97E229FED68B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20000"/>
          </a:blip>
          <a:stretch>
            <a:fillRect/>
          </a:stretch>
        </p:blipFill>
        <p:spPr>
          <a:xfrm>
            <a:off x="1640519" y="3545983"/>
            <a:ext cx="2547673" cy="1357030"/>
          </a:xfrm>
          <a:prstGeom prst="rect">
            <a:avLst/>
          </a:prstGeom>
        </p:spPr>
      </p:pic>
      <p:pic>
        <p:nvPicPr>
          <p:cNvPr id="14" name="Image 24">
            <a:extLst>
              <a:ext uri="{FF2B5EF4-FFF2-40B4-BE49-F238E27FC236}">
                <a16:creationId xmlns:a16="http://schemas.microsoft.com/office/drawing/2014/main" id="{63B12449-CFF3-3FB3-123B-8CDAEF631E1B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20000"/>
          </a:blip>
          <a:stretch>
            <a:fillRect/>
          </a:stretch>
        </p:blipFill>
        <p:spPr>
          <a:xfrm>
            <a:off x="4188192" y="3420309"/>
            <a:ext cx="3921990" cy="135703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AF892DB-48CD-4AAB-24E8-282D00186565}"/>
              </a:ext>
            </a:extLst>
          </p:cNvPr>
          <p:cNvSpPr txBox="1"/>
          <p:nvPr/>
        </p:nvSpPr>
        <p:spPr>
          <a:xfrm>
            <a:off x="11767559" y="646978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val="1230936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EB240FF-0C20-ADD8-384F-4BB6DDA032BC}"/>
              </a:ext>
            </a:extLst>
          </p:cNvPr>
          <p:cNvSpPr/>
          <p:nvPr/>
        </p:nvSpPr>
        <p:spPr>
          <a:xfrm>
            <a:off x="0" y="-11505"/>
            <a:ext cx="12192000" cy="631479"/>
          </a:xfrm>
          <a:prstGeom prst="rect">
            <a:avLst/>
          </a:prstGeom>
          <a:solidFill>
            <a:srgbClr val="EBE5C5"/>
          </a:solidFill>
          <a:ln>
            <a:solidFill>
              <a:srgbClr val="EBE5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A" sz="260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neur       maps: spatial nulls</a:t>
            </a:r>
          </a:p>
        </p:txBody>
      </p:sp>
      <p:pic>
        <p:nvPicPr>
          <p:cNvPr id="8" name="Picture 2" descr="Icon&#10;&#10;Description automatically generated">
            <a:extLst>
              <a:ext uri="{FF2B5EF4-FFF2-40B4-BE49-F238E27FC236}">
                <a16:creationId xmlns:a16="http://schemas.microsoft.com/office/drawing/2014/main" id="{D6321653-82B5-1769-91F6-49265F5250B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751" y="-11505"/>
            <a:ext cx="395581" cy="533052"/>
          </a:xfrm>
          <a:prstGeom prst="rect">
            <a:avLst/>
          </a:prstGeom>
        </p:spPr>
      </p:pic>
      <p:sp>
        <p:nvSpPr>
          <p:cNvPr id="10" name="ZoneTexte 14">
            <a:extLst>
              <a:ext uri="{FF2B5EF4-FFF2-40B4-BE49-F238E27FC236}">
                <a16:creationId xmlns:a16="http://schemas.microsoft.com/office/drawing/2014/main" id="{73F5D1C5-66D0-1217-9652-CF9307BC4E97}"/>
              </a:ext>
            </a:extLst>
          </p:cNvPr>
          <p:cNvSpPr txBox="1"/>
          <p:nvPr/>
        </p:nvSpPr>
        <p:spPr>
          <a:xfrm>
            <a:off x="223044" y="865482"/>
            <a:ext cx="791294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2000" dirty="0"/>
              <a:t>How do we generate surrogate brain maps?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991A278-7687-AAFD-B924-28F5AB2FED6D}"/>
              </a:ext>
            </a:extLst>
          </p:cNvPr>
          <p:cNvSpPr/>
          <p:nvPr/>
        </p:nvSpPr>
        <p:spPr>
          <a:xfrm>
            <a:off x="0" y="6450894"/>
            <a:ext cx="12192000" cy="40710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17" name="Image 5">
            <a:extLst>
              <a:ext uri="{FF2B5EF4-FFF2-40B4-BE49-F238E27FC236}">
                <a16:creationId xmlns:a16="http://schemas.microsoft.com/office/drawing/2014/main" id="{BB94E0FD-96B4-9CC4-209B-342BD65E16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922" y="2165183"/>
            <a:ext cx="1352709" cy="2761600"/>
          </a:xfrm>
          <a:prstGeom prst="rect">
            <a:avLst/>
          </a:prstGeom>
        </p:spPr>
      </p:pic>
      <p:pic>
        <p:nvPicPr>
          <p:cNvPr id="18" name="Image 10">
            <a:extLst>
              <a:ext uri="{FF2B5EF4-FFF2-40B4-BE49-F238E27FC236}">
                <a16:creationId xmlns:a16="http://schemas.microsoft.com/office/drawing/2014/main" id="{2064D3E3-7F38-5419-2448-DC49C5A815BE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20000"/>
          </a:blip>
          <a:stretch>
            <a:fillRect/>
          </a:stretch>
        </p:blipFill>
        <p:spPr>
          <a:xfrm>
            <a:off x="1482631" y="2152407"/>
            <a:ext cx="6592831" cy="1395926"/>
          </a:xfrm>
          <a:prstGeom prst="rect">
            <a:avLst/>
          </a:prstGeom>
        </p:spPr>
      </p:pic>
      <p:pic>
        <p:nvPicPr>
          <p:cNvPr id="19" name="Image 14">
            <a:extLst>
              <a:ext uri="{FF2B5EF4-FFF2-40B4-BE49-F238E27FC236}">
                <a16:creationId xmlns:a16="http://schemas.microsoft.com/office/drawing/2014/main" id="{42EC3421-FDF7-B38B-8196-EC767A43063C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20000"/>
          </a:blip>
          <a:stretch>
            <a:fillRect/>
          </a:stretch>
        </p:blipFill>
        <p:spPr>
          <a:xfrm>
            <a:off x="1640519" y="3545983"/>
            <a:ext cx="2547673" cy="1357030"/>
          </a:xfrm>
          <a:prstGeom prst="rect">
            <a:avLst/>
          </a:prstGeom>
        </p:spPr>
      </p:pic>
      <p:pic>
        <p:nvPicPr>
          <p:cNvPr id="20" name="Image 24">
            <a:extLst>
              <a:ext uri="{FF2B5EF4-FFF2-40B4-BE49-F238E27FC236}">
                <a16:creationId xmlns:a16="http://schemas.microsoft.com/office/drawing/2014/main" id="{1E61D0A8-E2EC-8BE5-F50C-9916B8DD6DA5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188192" y="3420309"/>
            <a:ext cx="3921990" cy="135703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BE4235E-A3C9-6A1B-953B-DB383EE2A91D}"/>
              </a:ext>
            </a:extLst>
          </p:cNvPr>
          <p:cNvSpPr txBox="1"/>
          <p:nvPr/>
        </p:nvSpPr>
        <p:spPr>
          <a:xfrm>
            <a:off x="162560" y="6481374"/>
            <a:ext cx="102373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600" dirty="0">
                <a:latin typeface="+mj-lt"/>
              </a:rPr>
              <a:t>Burt et al. (2018) </a:t>
            </a:r>
            <a:r>
              <a:rPr lang="en-CA" sz="1600" i="1" dirty="0">
                <a:latin typeface="+mj-lt"/>
              </a:rPr>
              <a:t>Nature Neuroscience </a:t>
            </a:r>
            <a:r>
              <a:rPr lang="en-CA" sz="1600" dirty="0">
                <a:latin typeface="+mj-lt"/>
              </a:rPr>
              <a:t>| Burt et al. (2020) </a:t>
            </a:r>
            <a:r>
              <a:rPr lang="en-CA" sz="1600" i="1" dirty="0">
                <a:latin typeface="+mj-lt"/>
              </a:rPr>
              <a:t>NeuroImage </a:t>
            </a:r>
            <a:r>
              <a:rPr lang="en-CA" sz="1600" dirty="0">
                <a:latin typeface="+mj-lt"/>
              </a:rPr>
              <a:t>| Vos de Wael et al. (2020) </a:t>
            </a:r>
            <a:r>
              <a:rPr lang="en-CA" sz="1600" i="1" dirty="0">
                <a:latin typeface="+mj-lt"/>
              </a:rPr>
              <a:t>Communications Biology </a:t>
            </a:r>
          </a:p>
        </p:txBody>
      </p:sp>
      <p:pic>
        <p:nvPicPr>
          <p:cNvPr id="11" name="Google Shape;173;p17">
            <a:extLst>
              <a:ext uri="{FF2B5EF4-FFF2-40B4-BE49-F238E27FC236}">
                <a16:creationId xmlns:a16="http://schemas.microsoft.com/office/drawing/2014/main" id="{8A9F9AEF-1D9C-1C17-A5FE-B7C7ED8AB8BC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 l="3167" r="67147" b="37554"/>
          <a:stretch/>
        </p:blipFill>
        <p:spPr>
          <a:xfrm>
            <a:off x="8320616" y="1980339"/>
            <a:ext cx="1718276" cy="2897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75;p17">
            <a:extLst>
              <a:ext uri="{FF2B5EF4-FFF2-40B4-BE49-F238E27FC236}">
                <a16:creationId xmlns:a16="http://schemas.microsoft.com/office/drawing/2014/main" id="{023165CA-5EDD-2461-9B43-7E29635F498E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 l="70314" b="37554"/>
          <a:stretch/>
        </p:blipFill>
        <p:spPr>
          <a:xfrm>
            <a:off x="10038892" y="1971690"/>
            <a:ext cx="1718227" cy="2897238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7C085EB-EF0A-5BB0-3453-08B035B93A95}"/>
              </a:ext>
            </a:extLst>
          </p:cNvPr>
          <p:cNvSpPr/>
          <p:nvPr/>
        </p:nvSpPr>
        <p:spPr>
          <a:xfrm>
            <a:off x="9829800" y="1781175"/>
            <a:ext cx="419526" cy="42076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D006A88-65A8-EF8D-0E5C-2A726C736F66}"/>
              </a:ext>
            </a:extLst>
          </p:cNvPr>
          <p:cNvSpPr/>
          <p:nvPr/>
        </p:nvSpPr>
        <p:spPr>
          <a:xfrm>
            <a:off x="8320616" y="1971690"/>
            <a:ext cx="3436503" cy="289723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1E937B6-D3A4-1C20-8BFC-2EC03F8DF7FC}"/>
              </a:ext>
            </a:extLst>
          </p:cNvPr>
          <p:cNvSpPr txBox="1"/>
          <p:nvPr/>
        </p:nvSpPr>
        <p:spPr>
          <a:xfrm>
            <a:off x="11767559" y="646978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val="274886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EB240FF-0C20-ADD8-384F-4BB6DDA032BC}"/>
              </a:ext>
            </a:extLst>
          </p:cNvPr>
          <p:cNvSpPr/>
          <p:nvPr/>
        </p:nvSpPr>
        <p:spPr>
          <a:xfrm>
            <a:off x="0" y="-11505"/>
            <a:ext cx="12192000" cy="631479"/>
          </a:xfrm>
          <a:prstGeom prst="rect">
            <a:avLst/>
          </a:prstGeom>
          <a:solidFill>
            <a:srgbClr val="EBE5C5"/>
          </a:solidFill>
          <a:ln>
            <a:solidFill>
              <a:srgbClr val="EBE5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A" sz="260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neur       maps: spatial nulls</a:t>
            </a:r>
          </a:p>
        </p:txBody>
      </p:sp>
      <p:pic>
        <p:nvPicPr>
          <p:cNvPr id="8" name="Picture 2" descr="Icon&#10;&#10;Description automatically generated">
            <a:extLst>
              <a:ext uri="{FF2B5EF4-FFF2-40B4-BE49-F238E27FC236}">
                <a16:creationId xmlns:a16="http://schemas.microsoft.com/office/drawing/2014/main" id="{D6321653-82B5-1769-91F6-49265F5250B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751" y="-11505"/>
            <a:ext cx="395581" cy="533052"/>
          </a:xfrm>
          <a:prstGeom prst="rect">
            <a:avLst/>
          </a:prstGeom>
        </p:spPr>
      </p:pic>
      <p:sp>
        <p:nvSpPr>
          <p:cNvPr id="10" name="ZoneTexte 14">
            <a:extLst>
              <a:ext uri="{FF2B5EF4-FFF2-40B4-BE49-F238E27FC236}">
                <a16:creationId xmlns:a16="http://schemas.microsoft.com/office/drawing/2014/main" id="{73F5D1C5-66D0-1217-9652-CF9307BC4E97}"/>
              </a:ext>
            </a:extLst>
          </p:cNvPr>
          <p:cNvSpPr txBox="1"/>
          <p:nvPr/>
        </p:nvSpPr>
        <p:spPr>
          <a:xfrm>
            <a:off x="223044" y="865482"/>
            <a:ext cx="791294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2000" dirty="0"/>
              <a:t>Which model to choose?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991A278-7687-AAFD-B924-28F5AB2FED6D}"/>
              </a:ext>
            </a:extLst>
          </p:cNvPr>
          <p:cNvSpPr/>
          <p:nvPr/>
        </p:nvSpPr>
        <p:spPr>
          <a:xfrm>
            <a:off x="0" y="6450894"/>
            <a:ext cx="12192000" cy="40710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E4235E-A3C9-6A1B-953B-DB383EE2A91D}"/>
              </a:ext>
            </a:extLst>
          </p:cNvPr>
          <p:cNvSpPr txBox="1"/>
          <p:nvPr/>
        </p:nvSpPr>
        <p:spPr>
          <a:xfrm>
            <a:off x="162560" y="6481374"/>
            <a:ext cx="30075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600" dirty="0">
                <a:latin typeface="+mj-lt"/>
              </a:rPr>
              <a:t>Markello et al. (2021) </a:t>
            </a:r>
            <a:r>
              <a:rPr lang="en-CA" sz="1600" i="1" dirty="0">
                <a:latin typeface="+mj-lt"/>
              </a:rPr>
              <a:t>NeuroImage</a:t>
            </a:r>
          </a:p>
        </p:txBody>
      </p:sp>
      <p:pic>
        <p:nvPicPr>
          <p:cNvPr id="9" name="Image 5">
            <a:extLst>
              <a:ext uri="{FF2B5EF4-FFF2-40B4-BE49-F238E27FC236}">
                <a16:creationId xmlns:a16="http://schemas.microsoft.com/office/drawing/2014/main" id="{B7A6DDF2-BB90-339A-977D-7785DCBEF0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9147" y="2161022"/>
            <a:ext cx="1352709" cy="2761600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63BACA58-387D-AE44-7A01-6D96565A6709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01856" y="2148246"/>
            <a:ext cx="6592831" cy="1395926"/>
          </a:xfrm>
          <a:prstGeom prst="rect">
            <a:avLst/>
          </a:prstGeom>
        </p:spPr>
      </p:pic>
      <p:pic>
        <p:nvPicPr>
          <p:cNvPr id="12" name="Image 14">
            <a:extLst>
              <a:ext uri="{FF2B5EF4-FFF2-40B4-BE49-F238E27FC236}">
                <a16:creationId xmlns:a16="http://schemas.microsoft.com/office/drawing/2014/main" id="{2ABC735B-725A-6B36-B285-97E229FED68B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59744" y="3541822"/>
            <a:ext cx="2547673" cy="1357030"/>
          </a:xfrm>
          <a:prstGeom prst="rect">
            <a:avLst/>
          </a:prstGeom>
        </p:spPr>
      </p:pic>
      <p:pic>
        <p:nvPicPr>
          <p:cNvPr id="14" name="Image 24">
            <a:extLst>
              <a:ext uri="{FF2B5EF4-FFF2-40B4-BE49-F238E27FC236}">
                <a16:creationId xmlns:a16="http://schemas.microsoft.com/office/drawing/2014/main" id="{63B12449-CFF3-3FB3-123B-8CDAEF631E1B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607417" y="3416148"/>
            <a:ext cx="3921990" cy="135703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664C977-E960-F688-9E23-070A5B47AE87}"/>
              </a:ext>
            </a:extLst>
          </p:cNvPr>
          <p:cNvSpPr txBox="1"/>
          <p:nvPr/>
        </p:nvSpPr>
        <p:spPr>
          <a:xfrm>
            <a:off x="11767559" y="646978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17</a:t>
            </a:r>
          </a:p>
        </p:txBody>
      </p:sp>
    </p:spTree>
    <p:extLst>
      <p:ext uri="{BB962C8B-B14F-4D97-AF65-F5344CB8AC3E}">
        <p14:creationId xmlns:p14="http://schemas.microsoft.com/office/powerpoint/2010/main" val="1301689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EB240FF-0C20-ADD8-384F-4BB6DDA032BC}"/>
              </a:ext>
            </a:extLst>
          </p:cNvPr>
          <p:cNvSpPr/>
          <p:nvPr/>
        </p:nvSpPr>
        <p:spPr>
          <a:xfrm>
            <a:off x="0" y="-11505"/>
            <a:ext cx="12192000" cy="631479"/>
          </a:xfrm>
          <a:prstGeom prst="rect">
            <a:avLst/>
          </a:prstGeom>
          <a:solidFill>
            <a:srgbClr val="EBE5C5"/>
          </a:solidFill>
          <a:ln>
            <a:solidFill>
              <a:srgbClr val="EBE5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A" sz="260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neur       maps: spatial nulls</a:t>
            </a:r>
          </a:p>
        </p:txBody>
      </p:sp>
      <p:pic>
        <p:nvPicPr>
          <p:cNvPr id="8" name="Picture 2" descr="Icon&#10;&#10;Description automatically generated">
            <a:extLst>
              <a:ext uri="{FF2B5EF4-FFF2-40B4-BE49-F238E27FC236}">
                <a16:creationId xmlns:a16="http://schemas.microsoft.com/office/drawing/2014/main" id="{D6321653-82B5-1769-91F6-49265F5250B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751" y="-11505"/>
            <a:ext cx="395581" cy="533052"/>
          </a:xfrm>
          <a:prstGeom prst="rect">
            <a:avLst/>
          </a:prstGeom>
        </p:spPr>
      </p:pic>
      <p:sp>
        <p:nvSpPr>
          <p:cNvPr id="10" name="ZoneTexte 14">
            <a:extLst>
              <a:ext uri="{FF2B5EF4-FFF2-40B4-BE49-F238E27FC236}">
                <a16:creationId xmlns:a16="http://schemas.microsoft.com/office/drawing/2014/main" id="{73F5D1C5-66D0-1217-9652-CF9307BC4E97}"/>
              </a:ext>
            </a:extLst>
          </p:cNvPr>
          <p:cNvSpPr txBox="1"/>
          <p:nvPr/>
        </p:nvSpPr>
        <p:spPr>
          <a:xfrm>
            <a:off x="223044" y="865482"/>
            <a:ext cx="791294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2000" dirty="0"/>
              <a:t>Which model to choose?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991A278-7687-AAFD-B924-28F5AB2FED6D}"/>
              </a:ext>
            </a:extLst>
          </p:cNvPr>
          <p:cNvSpPr/>
          <p:nvPr/>
        </p:nvSpPr>
        <p:spPr>
          <a:xfrm>
            <a:off x="0" y="6450894"/>
            <a:ext cx="12192000" cy="40710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9" name="Image 5">
            <a:extLst>
              <a:ext uri="{FF2B5EF4-FFF2-40B4-BE49-F238E27FC236}">
                <a16:creationId xmlns:a16="http://schemas.microsoft.com/office/drawing/2014/main" id="{B7A6DDF2-BB90-339A-977D-7785DCBEF0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9147" y="2161022"/>
            <a:ext cx="1352709" cy="2761600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63BACA58-387D-AE44-7A01-6D96565A6709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"/>
          </a:blip>
          <a:stretch>
            <a:fillRect/>
          </a:stretch>
        </p:blipFill>
        <p:spPr>
          <a:xfrm>
            <a:off x="2901856" y="2148246"/>
            <a:ext cx="6592831" cy="1395926"/>
          </a:xfrm>
          <a:prstGeom prst="rect">
            <a:avLst/>
          </a:prstGeom>
        </p:spPr>
      </p:pic>
      <p:pic>
        <p:nvPicPr>
          <p:cNvPr id="12" name="Image 14">
            <a:extLst>
              <a:ext uri="{FF2B5EF4-FFF2-40B4-BE49-F238E27FC236}">
                <a16:creationId xmlns:a16="http://schemas.microsoft.com/office/drawing/2014/main" id="{2ABC735B-725A-6B36-B285-97E229FED68B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59744" y="3541822"/>
            <a:ext cx="2547673" cy="1357030"/>
          </a:xfrm>
          <a:prstGeom prst="rect">
            <a:avLst/>
          </a:prstGeom>
        </p:spPr>
      </p:pic>
      <p:pic>
        <p:nvPicPr>
          <p:cNvPr id="14" name="Image 24">
            <a:extLst>
              <a:ext uri="{FF2B5EF4-FFF2-40B4-BE49-F238E27FC236}">
                <a16:creationId xmlns:a16="http://schemas.microsoft.com/office/drawing/2014/main" id="{63B12449-CFF3-3FB3-123B-8CDAEF631E1B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5000"/>
          </a:blip>
          <a:stretch>
            <a:fillRect/>
          </a:stretch>
        </p:blipFill>
        <p:spPr>
          <a:xfrm>
            <a:off x="5607417" y="3416148"/>
            <a:ext cx="3921990" cy="135703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A66C7FF-6B47-22E4-D624-5C963C172B98}"/>
              </a:ext>
            </a:extLst>
          </p:cNvPr>
          <p:cNvCxnSpPr>
            <a:cxnSpLocks/>
          </p:cNvCxnSpPr>
          <p:nvPr/>
        </p:nvCxnSpPr>
        <p:spPr>
          <a:xfrm>
            <a:off x="4229100" y="5029200"/>
            <a:ext cx="0" cy="48107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749061A-2E7A-DB53-513D-0878205DA838}"/>
              </a:ext>
            </a:extLst>
          </p:cNvPr>
          <p:cNvSpPr txBox="1"/>
          <p:nvPr/>
        </p:nvSpPr>
        <p:spPr>
          <a:xfrm>
            <a:off x="2745780" y="5517860"/>
            <a:ext cx="2966639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CA" sz="1400" dirty="0">
                <a:latin typeface="+mj-lt"/>
              </a:rPr>
              <a:t>Give inflated p-values: not recommended!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D5D1048-81A6-190F-C582-56CED2001923}"/>
              </a:ext>
            </a:extLst>
          </p:cNvPr>
          <p:cNvSpPr txBox="1"/>
          <p:nvPr/>
        </p:nvSpPr>
        <p:spPr>
          <a:xfrm>
            <a:off x="162560" y="6481374"/>
            <a:ext cx="30075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600" dirty="0">
                <a:latin typeface="+mj-lt"/>
              </a:rPr>
              <a:t>Markello et al. (2021) </a:t>
            </a:r>
            <a:r>
              <a:rPr lang="en-CA" sz="1600" i="1" dirty="0">
                <a:latin typeface="+mj-lt"/>
              </a:rPr>
              <a:t>NeuroImage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066F888-CE96-91A7-33FD-03AEC9B2D260}"/>
              </a:ext>
            </a:extLst>
          </p:cNvPr>
          <p:cNvSpPr txBox="1"/>
          <p:nvPr/>
        </p:nvSpPr>
        <p:spPr>
          <a:xfrm>
            <a:off x="11767559" y="646978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17</a:t>
            </a:r>
          </a:p>
        </p:txBody>
      </p:sp>
    </p:spTree>
    <p:extLst>
      <p:ext uri="{BB962C8B-B14F-4D97-AF65-F5344CB8AC3E}">
        <p14:creationId xmlns:p14="http://schemas.microsoft.com/office/powerpoint/2010/main" val="1291988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EB240FF-0C20-ADD8-384F-4BB6DDA032BC}"/>
              </a:ext>
            </a:extLst>
          </p:cNvPr>
          <p:cNvSpPr/>
          <p:nvPr/>
        </p:nvSpPr>
        <p:spPr>
          <a:xfrm>
            <a:off x="0" y="-11505"/>
            <a:ext cx="12192000" cy="631479"/>
          </a:xfrm>
          <a:prstGeom prst="rect">
            <a:avLst/>
          </a:prstGeom>
          <a:solidFill>
            <a:srgbClr val="EBE5C5"/>
          </a:solidFill>
          <a:ln>
            <a:solidFill>
              <a:srgbClr val="EBE5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A" sz="260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neur       maps: spatial nulls</a:t>
            </a:r>
          </a:p>
        </p:txBody>
      </p:sp>
      <p:pic>
        <p:nvPicPr>
          <p:cNvPr id="8" name="Picture 2" descr="Icon&#10;&#10;Description automatically generated">
            <a:extLst>
              <a:ext uri="{FF2B5EF4-FFF2-40B4-BE49-F238E27FC236}">
                <a16:creationId xmlns:a16="http://schemas.microsoft.com/office/drawing/2014/main" id="{D6321653-82B5-1769-91F6-49265F5250B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751" y="-11505"/>
            <a:ext cx="395581" cy="533052"/>
          </a:xfrm>
          <a:prstGeom prst="rect">
            <a:avLst/>
          </a:prstGeom>
        </p:spPr>
      </p:pic>
      <p:sp>
        <p:nvSpPr>
          <p:cNvPr id="10" name="ZoneTexte 14">
            <a:extLst>
              <a:ext uri="{FF2B5EF4-FFF2-40B4-BE49-F238E27FC236}">
                <a16:creationId xmlns:a16="http://schemas.microsoft.com/office/drawing/2014/main" id="{73F5D1C5-66D0-1217-9652-CF9307BC4E97}"/>
              </a:ext>
            </a:extLst>
          </p:cNvPr>
          <p:cNvSpPr txBox="1"/>
          <p:nvPr/>
        </p:nvSpPr>
        <p:spPr>
          <a:xfrm>
            <a:off x="223044" y="865482"/>
            <a:ext cx="791294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2000" dirty="0"/>
              <a:t>Which model to choose?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991A278-7687-AAFD-B924-28F5AB2FED6D}"/>
              </a:ext>
            </a:extLst>
          </p:cNvPr>
          <p:cNvSpPr/>
          <p:nvPr/>
        </p:nvSpPr>
        <p:spPr>
          <a:xfrm>
            <a:off x="0" y="6450894"/>
            <a:ext cx="12192000" cy="40710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9" name="Image 5">
            <a:extLst>
              <a:ext uri="{FF2B5EF4-FFF2-40B4-BE49-F238E27FC236}">
                <a16:creationId xmlns:a16="http://schemas.microsoft.com/office/drawing/2014/main" id="{B7A6DDF2-BB90-339A-977D-7785DCBEF0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9147" y="2161022"/>
            <a:ext cx="1352709" cy="2761600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63BACA58-387D-AE44-7A01-6D96565A6709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01856" y="2148246"/>
            <a:ext cx="6592831" cy="1395926"/>
          </a:xfrm>
          <a:prstGeom prst="rect">
            <a:avLst/>
          </a:prstGeom>
        </p:spPr>
      </p:pic>
      <p:pic>
        <p:nvPicPr>
          <p:cNvPr id="12" name="Image 14">
            <a:extLst>
              <a:ext uri="{FF2B5EF4-FFF2-40B4-BE49-F238E27FC236}">
                <a16:creationId xmlns:a16="http://schemas.microsoft.com/office/drawing/2014/main" id="{2ABC735B-725A-6B36-B285-97E229FED68B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20000"/>
          </a:blip>
          <a:stretch>
            <a:fillRect/>
          </a:stretch>
        </p:blipFill>
        <p:spPr>
          <a:xfrm>
            <a:off x="3059744" y="3541822"/>
            <a:ext cx="2547673" cy="1357030"/>
          </a:xfrm>
          <a:prstGeom prst="rect">
            <a:avLst/>
          </a:prstGeom>
        </p:spPr>
      </p:pic>
      <p:pic>
        <p:nvPicPr>
          <p:cNvPr id="14" name="Image 24">
            <a:extLst>
              <a:ext uri="{FF2B5EF4-FFF2-40B4-BE49-F238E27FC236}">
                <a16:creationId xmlns:a16="http://schemas.microsoft.com/office/drawing/2014/main" id="{63B12449-CFF3-3FB3-123B-8CDAEF631E1B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20000"/>
          </a:blip>
          <a:stretch>
            <a:fillRect/>
          </a:stretch>
        </p:blipFill>
        <p:spPr>
          <a:xfrm>
            <a:off x="5607417" y="3416148"/>
            <a:ext cx="3921990" cy="13570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9240B71-606B-89BB-C0B3-6B9D386C2383}"/>
              </a:ext>
            </a:extLst>
          </p:cNvPr>
          <p:cNvSpPr txBox="1"/>
          <p:nvPr/>
        </p:nvSpPr>
        <p:spPr>
          <a:xfrm>
            <a:off x="4781626" y="1304943"/>
            <a:ext cx="2966639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CA" sz="1400" dirty="0">
                <a:latin typeface="+mj-lt"/>
              </a:rPr>
              <a:t>require surface-based data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29A930F-9666-66B2-F60C-98035341C3E7}"/>
              </a:ext>
            </a:extLst>
          </p:cNvPr>
          <p:cNvCxnSpPr>
            <a:cxnSpLocks/>
          </p:cNvCxnSpPr>
          <p:nvPr/>
        </p:nvCxnSpPr>
        <p:spPr>
          <a:xfrm>
            <a:off x="6229350" y="1612720"/>
            <a:ext cx="0" cy="48107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EF90E9A-3925-7CC1-A666-62454915B072}"/>
              </a:ext>
            </a:extLst>
          </p:cNvPr>
          <p:cNvCxnSpPr>
            <a:cxnSpLocks/>
          </p:cNvCxnSpPr>
          <p:nvPr/>
        </p:nvCxnSpPr>
        <p:spPr>
          <a:xfrm>
            <a:off x="4229100" y="5029200"/>
            <a:ext cx="0" cy="48107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F7ABB8B-FD68-9724-7C14-3724A403BA52}"/>
              </a:ext>
            </a:extLst>
          </p:cNvPr>
          <p:cNvSpPr txBox="1"/>
          <p:nvPr/>
        </p:nvSpPr>
        <p:spPr>
          <a:xfrm>
            <a:off x="2745780" y="5517860"/>
            <a:ext cx="2966639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CA" sz="1400" dirty="0">
                <a:latin typeface="+mj-lt"/>
              </a:rPr>
              <a:t>Give inflated p-values: not recommended!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64956A0-2085-4C3E-EBA4-DA8E498EED93}"/>
              </a:ext>
            </a:extLst>
          </p:cNvPr>
          <p:cNvSpPr txBox="1"/>
          <p:nvPr/>
        </p:nvSpPr>
        <p:spPr>
          <a:xfrm>
            <a:off x="162560" y="6481374"/>
            <a:ext cx="30075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600" dirty="0">
                <a:latin typeface="+mj-lt"/>
              </a:rPr>
              <a:t>Markello et al. (2021) </a:t>
            </a:r>
            <a:r>
              <a:rPr lang="en-CA" sz="1600" i="1" dirty="0">
                <a:latin typeface="+mj-lt"/>
              </a:rPr>
              <a:t>NeuroImage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EE36699-43B1-2507-20CC-27633438991D}"/>
              </a:ext>
            </a:extLst>
          </p:cNvPr>
          <p:cNvSpPr txBox="1"/>
          <p:nvPr/>
        </p:nvSpPr>
        <p:spPr>
          <a:xfrm>
            <a:off x="11767559" y="646978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17</a:t>
            </a:r>
          </a:p>
        </p:txBody>
      </p:sp>
    </p:spTree>
    <p:extLst>
      <p:ext uri="{BB962C8B-B14F-4D97-AF65-F5344CB8AC3E}">
        <p14:creationId xmlns:p14="http://schemas.microsoft.com/office/powerpoint/2010/main" val="3149149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EB240FF-0C20-ADD8-384F-4BB6DDA032BC}"/>
              </a:ext>
            </a:extLst>
          </p:cNvPr>
          <p:cNvSpPr/>
          <p:nvPr/>
        </p:nvSpPr>
        <p:spPr>
          <a:xfrm>
            <a:off x="0" y="-11505"/>
            <a:ext cx="12192000" cy="631479"/>
          </a:xfrm>
          <a:prstGeom prst="rect">
            <a:avLst/>
          </a:prstGeom>
          <a:solidFill>
            <a:srgbClr val="EBE5C5"/>
          </a:solidFill>
          <a:ln>
            <a:solidFill>
              <a:srgbClr val="EBE5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A" sz="260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neur       maps: spatial nulls</a:t>
            </a:r>
          </a:p>
        </p:txBody>
      </p:sp>
      <p:pic>
        <p:nvPicPr>
          <p:cNvPr id="8" name="Picture 2" descr="Icon&#10;&#10;Description automatically generated">
            <a:extLst>
              <a:ext uri="{FF2B5EF4-FFF2-40B4-BE49-F238E27FC236}">
                <a16:creationId xmlns:a16="http://schemas.microsoft.com/office/drawing/2014/main" id="{D6321653-82B5-1769-91F6-49265F5250B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751" y="-11505"/>
            <a:ext cx="395581" cy="533052"/>
          </a:xfrm>
          <a:prstGeom prst="rect">
            <a:avLst/>
          </a:prstGeom>
        </p:spPr>
      </p:pic>
      <p:sp>
        <p:nvSpPr>
          <p:cNvPr id="10" name="ZoneTexte 14">
            <a:extLst>
              <a:ext uri="{FF2B5EF4-FFF2-40B4-BE49-F238E27FC236}">
                <a16:creationId xmlns:a16="http://schemas.microsoft.com/office/drawing/2014/main" id="{73F5D1C5-66D0-1217-9652-CF9307BC4E97}"/>
              </a:ext>
            </a:extLst>
          </p:cNvPr>
          <p:cNvSpPr txBox="1"/>
          <p:nvPr/>
        </p:nvSpPr>
        <p:spPr>
          <a:xfrm>
            <a:off x="223044" y="865482"/>
            <a:ext cx="791294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2000" dirty="0"/>
              <a:t>Which model to choose?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991A278-7687-AAFD-B924-28F5AB2FED6D}"/>
              </a:ext>
            </a:extLst>
          </p:cNvPr>
          <p:cNvSpPr/>
          <p:nvPr/>
        </p:nvSpPr>
        <p:spPr>
          <a:xfrm>
            <a:off x="0" y="6450894"/>
            <a:ext cx="12192000" cy="40710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9" name="Image 5">
            <a:extLst>
              <a:ext uri="{FF2B5EF4-FFF2-40B4-BE49-F238E27FC236}">
                <a16:creationId xmlns:a16="http://schemas.microsoft.com/office/drawing/2014/main" id="{B7A6DDF2-BB90-339A-977D-7785DCBEF0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9147" y="2161022"/>
            <a:ext cx="1352709" cy="2761600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63BACA58-387D-AE44-7A01-6D96565A6709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20000"/>
          </a:blip>
          <a:stretch>
            <a:fillRect/>
          </a:stretch>
        </p:blipFill>
        <p:spPr>
          <a:xfrm>
            <a:off x="2901856" y="2148246"/>
            <a:ext cx="6592831" cy="1395926"/>
          </a:xfrm>
          <a:prstGeom prst="rect">
            <a:avLst/>
          </a:prstGeom>
        </p:spPr>
      </p:pic>
      <p:pic>
        <p:nvPicPr>
          <p:cNvPr id="12" name="Image 14">
            <a:extLst>
              <a:ext uri="{FF2B5EF4-FFF2-40B4-BE49-F238E27FC236}">
                <a16:creationId xmlns:a16="http://schemas.microsoft.com/office/drawing/2014/main" id="{2ABC735B-725A-6B36-B285-97E229FED68B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20000"/>
          </a:blip>
          <a:stretch>
            <a:fillRect/>
          </a:stretch>
        </p:blipFill>
        <p:spPr>
          <a:xfrm>
            <a:off x="3059744" y="3541822"/>
            <a:ext cx="2547673" cy="1357030"/>
          </a:xfrm>
          <a:prstGeom prst="rect">
            <a:avLst/>
          </a:prstGeom>
        </p:spPr>
      </p:pic>
      <p:pic>
        <p:nvPicPr>
          <p:cNvPr id="14" name="Image 24">
            <a:extLst>
              <a:ext uri="{FF2B5EF4-FFF2-40B4-BE49-F238E27FC236}">
                <a16:creationId xmlns:a16="http://schemas.microsoft.com/office/drawing/2014/main" id="{63B12449-CFF3-3FB3-123B-8CDAEF631E1B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607417" y="3416148"/>
            <a:ext cx="3921990" cy="13570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9240B71-606B-89BB-C0B3-6B9D386C2383}"/>
              </a:ext>
            </a:extLst>
          </p:cNvPr>
          <p:cNvSpPr txBox="1"/>
          <p:nvPr/>
        </p:nvSpPr>
        <p:spPr>
          <a:xfrm>
            <a:off x="4781626" y="1304943"/>
            <a:ext cx="2966639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CA" sz="1400" dirty="0">
                <a:latin typeface="+mj-lt"/>
              </a:rPr>
              <a:t>require surface-based data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29A930F-9666-66B2-F60C-98035341C3E7}"/>
              </a:ext>
            </a:extLst>
          </p:cNvPr>
          <p:cNvCxnSpPr>
            <a:cxnSpLocks/>
          </p:cNvCxnSpPr>
          <p:nvPr/>
        </p:nvCxnSpPr>
        <p:spPr>
          <a:xfrm>
            <a:off x="6229350" y="1612720"/>
            <a:ext cx="0" cy="48107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027A6DA-8DB8-DCB9-FF94-14D823F82CBB}"/>
              </a:ext>
            </a:extLst>
          </p:cNvPr>
          <p:cNvSpPr txBox="1"/>
          <p:nvPr/>
        </p:nvSpPr>
        <p:spPr>
          <a:xfrm>
            <a:off x="6096000" y="5523479"/>
            <a:ext cx="2966639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CA" sz="1400" dirty="0">
                <a:latin typeface="+mj-lt"/>
              </a:rPr>
              <a:t>work with both surface- and volumetric-based data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71C5A34-A0DF-B82D-BB3B-44BE9A2D86C9}"/>
              </a:ext>
            </a:extLst>
          </p:cNvPr>
          <p:cNvCxnSpPr>
            <a:cxnSpLocks/>
          </p:cNvCxnSpPr>
          <p:nvPr/>
        </p:nvCxnSpPr>
        <p:spPr>
          <a:xfrm>
            <a:off x="7610399" y="5042404"/>
            <a:ext cx="0" cy="48107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DA5E50F5-6B4B-D474-5AA4-41A28A2DE8A4}"/>
              </a:ext>
            </a:extLst>
          </p:cNvPr>
          <p:cNvSpPr txBox="1"/>
          <p:nvPr/>
        </p:nvSpPr>
        <p:spPr>
          <a:xfrm>
            <a:off x="2745780" y="5517860"/>
            <a:ext cx="2966639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CA" sz="1400" dirty="0">
                <a:latin typeface="+mj-lt"/>
              </a:rPr>
              <a:t>Give inflated p-values: not recommended!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25CDC8A-C912-1DCB-46E3-AACFD57AF4D6}"/>
              </a:ext>
            </a:extLst>
          </p:cNvPr>
          <p:cNvCxnSpPr>
            <a:cxnSpLocks/>
          </p:cNvCxnSpPr>
          <p:nvPr/>
        </p:nvCxnSpPr>
        <p:spPr>
          <a:xfrm>
            <a:off x="4229100" y="5029200"/>
            <a:ext cx="0" cy="48107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AB85A39C-5DF2-A8A7-B2DB-5383984CD056}"/>
              </a:ext>
            </a:extLst>
          </p:cNvPr>
          <p:cNvSpPr txBox="1"/>
          <p:nvPr/>
        </p:nvSpPr>
        <p:spPr>
          <a:xfrm>
            <a:off x="162560" y="6481374"/>
            <a:ext cx="30075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600" dirty="0">
                <a:latin typeface="+mj-lt"/>
              </a:rPr>
              <a:t>Markello et al. (2021) </a:t>
            </a:r>
            <a:r>
              <a:rPr lang="en-CA" sz="1600" i="1" dirty="0">
                <a:latin typeface="+mj-lt"/>
              </a:rPr>
              <a:t>NeuroImage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C00F5F2-FBBE-D28B-4D70-ECABAB3D84B2}"/>
              </a:ext>
            </a:extLst>
          </p:cNvPr>
          <p:cNvSpPr txBox="1"/>
          <p:nvPr/>
        </p:nvSpPr>
        <p:spPr>
          <a:xfrm>
            <a:off x="11767559" y="646978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17</a:t>
            </a:r>
          </a:p>
        </p:txBody>
      </p:sp>
    </p:spTree>
    <p:extLst>
      <p:ext uri="{BB962C8B-B14F-4D97-AF65-F5344CB8AC3E}">
        <p14:creationId xmlns:p14="http://schemas.microsoft.com/office/powerpoint/2010/main" val="3377867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EB240FF-0C20-ADD8-384F-4BB6DDA032BC}"/>
              </a:ext>
            </a:extLst>
          </p:cNvPr>
          <p:cNvSpPr/>
          <p:nvPr/>
        </p:nvSpPr>
        <p:spPr>
          <a:xfrm>
            <a:off x="0" y="-11505"/>
            <a:ext cx="12192000" cy="631479"/>
          </a:xfrm>
          <a:prstGeom prst="rect">
            <a:avLst/>
          </a:prstGeom>
          <a:solidFill>
            <a:srgbClr val="EBE5C5"/>
          </a:solidFill>
          <a:ln>
            <a:solidFill>
              <a:srgbClr val="EBE5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A" sz="260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neur       maps: spatial nulls</a:t>
            </a:r>
          </a:p>
        </p:txBody>
      </p:sp>
      <p:pic>
        <p:nvPicPr>
          <p:cNvPr id="8" name="Picture 2" descr="Icon&#10;&#10;Description automatically generated">
            <a:extLst>
              <a:ext uri="{FF2B5EF4-FFF2-40B4-BE49-F238E27FC236}">
                <a16:creationId xmlns:a16="http://schemas.microsoft.com/office/drawing/2014/main" id="{D6321653-82B5-1769-91F6-49265F5250B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751" y="-11505"/>
            <a:ext cx="395581" cy="533052"/>
          </a:xfrm>
          <a:prstGeom prst="rect">
            <a:avLst/>
          </a:prstGeom>
        </p:spPr>
      </p:pic>
      <p:sp>
        <p:nvSpPr>
          <p:cNvPr id="10" name="ZoneTexte 14">
            <a:extLst>
              <a:ext uri="{FF2B5EF4-FFF2-40B4-BE49-F238E27FC236}">
                <a16:creationId xmlns:a16="http://schemas.microsoft.com/office/drawing/2014/main" id="{73F5D1C5-66D0-1217-9652-CF9307BC4E97}"/>
              </a:ext>
            </a:extLst>
          </p:cNvPr>
          <p:cNvSpPr txBox="1"/>
          <p:nvPr/>
        </p:nvSpPr>
        <p:spPr>
          <a:xfrm>
            <a:off x="223044" y="865482"/>
            <a:ext cx="791294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2000" dirty="0"/>
              <a:t>Which model to choose?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991A278-7687-AAFD-B924-28F5AB2FED6D}"/>
              </a:ext>
            </a:extLst>
          </p:cNvPr>
          <p:cNvSpPr/>
          <p:nvPr/>
        </p:nvSpPr>
        <p:spPr>
          <a:xfrm>
            <a:off x="0" y="6450894"/>
            <a:ext cx="12192000" cy="40710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9" name="Image 5">
            <a:extLst>
              <a:ext uri="{FF2B5EF4-FFF2-40B4-BE49-F238E27FC236}">
                <a16:creationId xmlns:a16="http://schemas.microsoft.com/office/drawing/2014/main" id="{B7A6DDF2-BB90-339A-977D-7785DCBEF0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9147" y="2161022"/>
            <a:ext cx="1352709" cy="2761600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63BACA58-387D-AE44-7A01-6D96565A6709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01856" y="2148246"/>
            <a:ext cx="6592831" cy="1395926"/>
          </a:xfrm>
          <a:prstGeom prst="rect">
            <a:avLst/>
          </a:prstGeom>
        </p:spPr>
      </p:pic>
      <p:pic>
        <p:nvPicPr>
          <p:cNvPr id="12" name="Image 14">
            <a:extLst>
              <a:ext uri="{FF2B5EF4-FFF2-40B4-BE49-F238E27FC236}">
                <a16:creationId xmlns:a16="http://schemas.microsoft.com/office/drawing/2014/main" id="{2ABC735B-725A-6B36-B285-97E229FED68B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20000"/>
          </a:blip>
          <a:stretch>
            <a:fillRect/>
          </a:stretch>
        </p:blipFill>
        <p:spPr>
          <a:xfrm>
            <a:off x="3059744" y="3541822"/>
            <a:ext cx="2547673" cy="1357030"/>
          </a:xfrm>
          <a:prstGeom prst="rect">
            <a:avLst/>
          </a:prstGeom>
        </p:spPr>
      </p:pic>
      <p:pic>
        <p:nvPicPr>
          <p:cNvPr id="14" name="Image 24">
            <a:extLst>
              <a:ext uri="{FF2B5EF4-FFF2-40B4-BE49-F238E27FC236}">
                <a16:creationId xmlns:a16="http://schemas.microsoft.com/office/drawing/2014/main" id="{63B12449-CFF3-3FB3-123B-8CDAEF631E1B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20000"/>
          </a:blip>
          <a:stretch>
            <a:fillRect/>
          </a:stretch>
        </p:blipFill>
        <p:spPr>
          <a:xfrm>
            <a:off x="5607417" y="3416148"/>
            <a:ext cx="3921990" cy="135703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B125A30-647A-9AA4-7623-7A6C2F95FAFD}"/>
              </a:ext>
            </a:extLst>
          </p:cNvPr>
          <p:cNvSpPr txBox="1"/>
          <p:nvPr/>
        </p:nvSpPr>
        <p:spPr>
          <a:xfrm>
            <a:off x="3818060" y="1356875"/>
            <a:ext cx="21780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400" dirty="0">
                <a:latin typeface="+mj-lt"/>
              </a:rPr>
              <a:t>“imperfect permutations”</a:t>
            </a:r>
          </a:p>
          <a:p>
            <a:pPr algn="ctr"/>
            <a:r>
              <a:rPr lang="en-CA" sz="1400" dirty="0">
                <a:latin typeface="+mj-lt"/>
              </a:rPr>
              <a:t>(may have some duplicates)</a:t>
            </a:r>
          </a:p>
        </p:txBody>
      </p:sp>
      <p:sp>
        <p:nvSpPr>
          <p:cNvPr id="4" name="Left Brace 3">
            <a:extLst>
              <a:ext uri="{FF2B5EF4-FFF2-40B4-BE49-F238E27FC236}">
                <a16:creationId xmlns:a16="http://schemas.microsoft.com/office/drawing/2014/main" id="{FEEB4B33-AD10-F6F4-726D-6255BC65FCB4}"/>
              </a:ext>
            </a:extLst>
          </p:cNvPr>
          <p:cNvSpPr/>
          <p:nvPr/>
        </p:nvSpPr>
        <p:spPr>
          <a:xfrm rot="5400000">
            <a:off x="4841152" y="228824"/>
            <a:ext cx="131915" cy="3596984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8EB9BE6D-E3BB-6AAD-32F8-F8CACFA2C9DA}"/>
              </a:ext>
            </a:extLst>
          </p:cNvPr>
          <p:cNvSpPr/>
          <p:nvPr/>
        </p:nvSpPr>
        <p:spPr>
          <a:xfrm rot="5400000">
            <a:off x="8059146" y="798869"/>
            <a:ext cx="131915" cy="2456891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57FFB4A-2430-90A7-A461-896400626D8D}"/>
              </a:ext>
            </a:extLst>
          </p:cNvPr>
          <p:cNvSpPr txBox="1"/>
          <p:nvPr/>
        </p:nvSpPr>
        <p:spPr>
          <a:xfrm>
            <a:off x="7279024" y="1509443"/>
            <a:ext cx="17139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400" dirty="0">
                <a:latin typeface="+mj-lt"/>
              </a:rPr>
              <a:t>perfect permutations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1CA0EE0-A49E-6E67-AC4B-99AB1A73B43A}"/>
              </a:ext>
            </a:extLst>
          </p:cNvPr>
          <p:cNvSpPr txBox="1"/>
          <p:nvPr/>
        </p:nvSpPr>
        <p:spPr>
          <a:xfrm>
            <a:off x="162560" y="6481374"/>
            <a:ext cx="30075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600" dirty="0">
                <a:latin typeface="+mj-lt"/>
              </a:rPr>
              <a:t>Markello et al. (2021) </a:t>
            </a:r>
            <a:r>
              <a:rPr lang="en-CA" sz="1600" i="1" dirty="0">
                <a:latin typeface="+mj-lt"/>
              </a:rPr>
              <a:t>NeuroImage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7B61555-4F63-0869-3783-945519ADB19A}"/>
              </a:ext>
            </a:extLst>
          </p:cNvPr>
          <p:cNvSpPr txBox="1"/>
          <p:nvPr/>
        </p:nvSpPr>
        <p:spPr>
          <a:xfrm>
            <a:off x="11767559" y="646978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17</a:t>
            </a:r>
          </a:p>
        </p:txBody>
      </p:sp>
    </p:spTree>
    <p:extLst>
      <p:ext uri="{BB962C8B-B14F-4D97-AF65-F5344CB8AC3E}">
        <p14:creationId xmlns:p14="http://schemas.microsoft.com/office/powerpoint/2010/main" val="3220475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0533026-4AF0-40FF-C2B0-F9FD515CDA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2248" y="2713945"/>
            <a:ext cx="8605082" cy="81102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2EB240FF-0C20-ADD8-384F-4BB6DDA032BC}"/>
              </a:ext>
            </a:extLst>
          </p:cNvPr>
          <p:cNvSpPr/>
          <p:nvPr/>
        </p:nvSpPr>
        <p:spPr>
          <a:xfrm>
            <a:off x="0" y="-11505"/>
            <a:ext cx="12192000" cy="631479"/>
          </a:xfrm>
          <a:prstGeom prst="rect">
            <a:avLst/>
          </a:prstGeom>
          <a:solidFill>
            <a:srgbClr val="EBE5C5"/>
          </a:solidFill>
          <a:ln>
            <a:solidFill>
              <a:srgbClr val="EBE5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A" sz="260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neuromaps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0405996-1C92-A27E-AED7-9D59F3EA3E1C}"/>
              </a:ext>
            </a:extLst>
          </p:cNvPr>
          <p:cNvSpPr txBox="1"/>
          <p:nvPr/>
        </p:nvSpPr>
        <p:spPr>
          <a:xfrm>
            <a:off x="5913122" y="1104511"/>
            <a:ext cx="4744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Python toolbox to make easy, statistically-rigorous comparisons between brain maps</a:t>
            </a:r>
          </a:p>
        </p:txBody>
      </p:sp>
      <p:pic>
        <p:nvPicPr>
          <p:cNvPr id="2" name="Picture 9" descr="Icon&#10;&#10;Description automatically generated">
            <a:extLst>
              <a:ext uri="{FF2B5EF4-FFF2-40B4-BE49-F238E27FC236}">
                <a16:creationId xmlns:a16="http://schemas.microsoft.com/office/drawing/2014/main" id="{26153238-4739-461F-6633-5C5860593A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5761" y="808193"/>
            <a:ext cx="4001562" cy="99856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B74DDF7-F9F8-AEA6-09E7-86BABB8CDEB0}"/>
              </a:ext>
            </a:extLst>
          </p:cNvPr>
          <p:cNvSpPr/>
          <p:nvPr/>
        </p:nvSpPr>
        <p:spPr>
          <a:xfrm>
            <a:off x="0" y="6450894"/>
            <a:ext cx="12192000" cy="40710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5F5ABD-6D8F-E171-2BC5-DAAFE84DCDC9}"/>
              </a:ext>
            </a:extLst>
          </p:cNvPr>
          <p:cNvSpPr txBox="1"/>
          <p:nvPr/>
        </p:nvSpPr>
        <p:spPr>
          <a:xfrm>
            <a:off x="11818359" y="646978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2</a:t>
            </a:r>
          </a:p>
        </p:txBody>
      </p:sp>
      <p:pic>
        <p:nvPicPr>
          <p:cNvPr id="8" name="Picture 7" descr="A logo of a cat&#10;&#10;Description automatically generated">
            <a:extLst>
              <a:ext uri="{FF2B5EF4-FFF2-40B4-BE49-F238E27FC236}">
                <a16:creationId xmlns:a16="http://schemas.microsoft.com/office/drawing/2014/main" id="{ED2B610C-8F14-20DF-4C69-E69500EB539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435" y="2516736"/>
            <a:ext cx="1248731" cy="112776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5DA6A3B-AC21-25E1-D02B-52BEAFDA9FBB}"/>
              </a:ext>
            </a:extLst>
          </p:cNvPr>
          <p:cNvSpPr txBox="1"/>
          <p:nvPr/>
        </p:nvSpPr>
        <p:spPr>
          <a:xfrm>
            <a:off x="2235939" y="2834394"/>
            <a:ext cx="27443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2600" dirty="0"/>
              <a:t>:</a:t>
            </a:r>
            <a:endParaRPr lang="en-CA" sz="2600" dirty="0"/>
          </a:p>
        </p:txBody>
      </p:sp>
      <p:pic>
        <p:nvPicPr>
          <p:cNvPr id="11" name="Picture 7" descr="Python Package Index - Wikipedia">
            <a:extLst>
              <a:ext uri="{FF2B5EF4-FFF2-40B4-BE49-F238E27FC236}">
                <a16:creationId xmlns:a16="http://schemas.microsoft.com/office/drawing/2014/main" id="{BA7FCBF0-3CFD-FBEA-F823-C6D87AAE83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1821" y="4664247"/>
            <a:ext cx="1493724" cy="1120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ZoneTexte 6">
            <a:extLst>
              <a:ext uri="{FF2B5EF4-FFF2-40B4-BE49-F238E27FC236}">
                <a16:creationId xmlns:a16="http://schemas.microsoft.com/office/drawing/2014/main" id="{6A6B10DF-AD4C-417A-93F4-90E2C2D0C2A5}"/>
              </a:ext>
            </a:extLst>
          </p:cNvPr>
          <p:cNvSpPr txBox="1"/>
          <p:nvPr/>
        </p:nvSpPr>
        <p:spPr>
          <a:xfrm>
            <a:off x="833014" y="1937343"/>
            <a:ext cx="52019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/>
              <a:t>a</a:t>
            </a:r>
            <a:r>
              <a:rPr lang="en-CA" dirty="0" err="1"/>
              <a:t>vailable</a:t>
            </a:r>
            <a:r>
              <a:rPr lang="en-CA" dirty="0"/>
              <a:t> on:</a:t>
            </a:r>
          </a:p>
        </p:txBody>
      </p:sp>
      <p:sp>
        <p:nvSpPr>
          <p:cNvPr id="14" name="ZoneTexte 6">
            <a:extLst>
              <a:ext uri="{FF2B5EF4-FFF2-40B4-BE49-F238E27FC236}">
                <a16:creationId xmlns:a16="http://schemas.microsoft.com/office/drawing/2014/main" id="{87A3E71C-9E4A-B2FC-E372-10282DA7041B}"/>
              </a:ext>
            </a:extLst>
          </p:cNvPr>
          <p:cNvSpPr txBox="1"/>
          <p:nvPr/>
        </p:nvSpPr>
        <p:spPr>
          <a:xfrm>
            <a:off x="833014" y="3984285"/>
            <a:ext cx="52019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 err="1"/>
              <a:t>also</a:t>
            </a:r>
            <a:r>
              <a:rPr lang="fr-CA" dirty="0"/>
              <a:t> </a:t>
            </a:r>
            <a:r>
              <a:rPr lang="fr-CA" dirty="0" err="1"/>
              <a:t>available</a:t>
            </a:r>
            <a:r>
              <a:rPr lang="fr-CA" dirty="0"/>
              <a:t> via:</a:t>
            </a:r>
            <a:endParaRPr lang="en-CA" dirty="0"/>
          </a:p>
        </p:txBody>
      </p:sp>
      <p:pic>
        <p:nvPicPr>
          <p:cNvPr id="16" name="Picture 15" descr="A blue letters on a black background&#10;&#10;Description automatically generated">
            <a:extLst>
              <a:ext uri="{FF2B5EF4-FFF2-40B4-BE49-F238E27FC236}">
                <a16:creationId xmlns:a16="http://schemas.microsoft.com/office/drawing/2014/main" id="{FEDDDFB1-5FC4-8A63-DDCC-C76C713AAEE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693406"/>
            <a:ext cx="3616960" cy="930592"/>
          </a:xfrm>
          <a:prstGeom prst="rect">
            <a:avLst/>
          </a:prstGeom>
        </p:spPr>
      </p:pic>
      <p:sp>
        <p:nvSpPr>
          <p:cNvPr id="17" name="ZoneTexte 6">
            <a:extLst>
              <a:ext uri="{FF2B5EF4-FFF2-40B4-BE49-F238E27FC236}">
                <a16:creationId xmlns:a16="http://schemas.microsoft.com/office/drawing/2014/main" id="{9510BAAF-0490-68F2-4CDA-93B79BE191D3}"/>
              </a:ext>
            </a:extLst>
          </p:cNvPr>
          <p:cNvSpPr txBox="1"/>
          <p:nvPr/>
        </p:nvSpPr>
        <p:spPr>
          <a:xfrm>
            <a:off x="2141166" y="6488668"/>
            <a:ext cx="8844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/>
              <a:t>check-out the documentation: https://netneurolab.github.io/neuromaps/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397846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4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EB240FF-0C20-ADD8-384F-4BB6DDA032BC}"/>
              </a:ext>
            </a:extLst>
          </p:cNvPr>
          <p:cNvSpPr/>
          <p:nvPr/>
        </p:nvSpPr>
        <p:spPr>
          <a:xfrm>
            <a:off x="0" y="-11505"/>
            <a:ext cx="12192000" cy="631479"/>
          </a:xfrm>
          <a:prstGeom prst="rect">
            <a:avLst/>
          </a:prstGeom>
          <a:solidFill>
            <a:srgbClr val="EBE5C5"/>
          </a:solidFill>
          <a:ln>
            <a:solidFill>
              <a:srgbClr val="EBE5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A" sz="260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neur       maps: spatial nulls</a:t>
            </a:r>
          </a:p>
        </p:txBody>
      </p:sp>
      <p:pic>
        <p:nvPicPr>
          <p:cNvPr id="8" name="Picture 2" descr="Icon&#10;&#10;Description automatically generated">
            <a:extLst>
              <a:ext uri="{FF2B5EF4-FFF2-40B4-BE49-F238E27FC236}">
                <a16:creationId xmlns:a16="http://schemas.microsoft.com/office/drawing/2014/main" id="{D6321653-82B5-1769-91F6-49265F5250B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751" y="-11505"/>
            <a:ext cx="395581" cy="533052"/>
          </a:xfrm>
          <a:prstGeom prst="rect">
            <a:avLst/>
          </a:prstGeom>
        </p:spPr>
      </p:pic>
      <p:sp>
        <p:nvSpPr>
          <p:cNvPr id="10" name="ZoneTexte 14">
            <a:extLst>
              <a:ext uri="{FF2B5EF4-FFF2-40B4-BE49-F238E27FC236}">
                <a16:creationId xmlns:a16="http://schemas.microsoft.com/office/drawing/2014/main" id="{73F5D1C5-66D0-1217-9652-CF9307BC4E97}"/>
              </a:ext>
            </a:extLst>
          </p:cNvPr>
          <p:cNvSpPr txBox="1"/>
          <p:nvPr/>
        </p:nvSpPr>
        <p:spPr>
          <a:xfrm>
            <a:off x="223044" y="865482"/>
            <a:ext cx="791294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2000" dirty="0"/>
              <a:t>Which model to choose?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991A278-7687-AAFD-B924-28F5AB2FED6D}"/>
              </a:ext>
            </a:extLst>
          </p:cNvPr>
          <p:cNvSpPr/>
          <p:nvPr/>
        </p:nvSpPr>
        <p:spPr>
          <a:xfrm>
            <a:off x="0" y="6450894"/>
            <a:ext cx="12192000" cy="40710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9" name="Image 5">
            <a:extLst>
              <a:ext uri="{FF2B5EF4-FFF2-40B4-BE49-F238E27FC236}">
                <a16:creationId xmlns:a16="http://schemas.microsoft.com/office/drawing/2014/main" id="{B7A6DDF2-BB90-339A-977D-7785DCBEF0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9147" y="2161022"/>
            <a:ext cx="1352709" cy="2761600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63BACA58-387D-AE44-7A01-6D96565A6709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01856" y="2148246"/>
            <a:ext cx="6592831" cy="1395926"/>
          </a:xfrm>
          <a:prstGeom prst="rect">
            <a:avLst/>
          </a:prstGeom>
        </p:spPr>
      </p:pic>
      <p:pic>
        <p:nvPicPr>
          <p:cNvPr id="12" name="Image 14">
            <a:extLst>
              <a:ext uri="{FF2B5EF4-FFF2-40B4-BE49-F238E27FC236}">
                <a16:creationId xmlns:a16="http://schemas.microsoft.com/office/drawing/2014/main" id="{2ABC735B-725A-6B36-B285-97E229FED68B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20000"/>
          </a:blip>
          <a:stretch>
            <a:fillRect/>
          </a:stretch>
        </p:blipFill>
        <p:spPr>
          <a:xfrm>
            <a:off x="3059744" y="3541822"/>
            <a:ext cx="2547673" cy="1357030"/>
          </a:xfrm>
          <a:prstGeom prst="rect">
            <a:avLst/>
          </a:prstGeom>
        </p:spPr>
      </p:pic>
      <p:pic>
        <p:nvPicPr>
          <p:cNvPr id="14" name="Image 24">
            <a:extLst>
              <a:ext uri="{FF2B5EF4-FFF2-40B4-BE49-F238E27FC236}">
                <a16:creationId xmlns:a16="http://schemas.microsoft.com/office/drawing/2014/main" id="{63B12449-CFF3-3FB3-123B-8CDAEF631E1B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20000"/>
          </a:blip>
          <a:stretch>
            <a:fillRect/>
          </a:stretch>
        </p:blipFill>
        <p:spPr>
          <a:xfrm>
            <a:off x="5607417" y="3416148"/>
            <a:ext cx="3921990" cy="135703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B125A30-647A-9AA4-7623-7A6C2F95FAFD}"/>
              </a:ext>
            </a:extLst>
          </p:cNvPr>
          <p:cNvSpPr txBox="1"/>
          <p:nvPr/>
        </p:nvSpPr>
        <p:spPr>
          <a:xfrm>
            <a:off x="3627282" y="1367245"/>
            <a:ext cx="38923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400" dirty="0">
                <a:latin typeface="+mj-lt"/>
              </a:rPr>
              <a:t>incomplete permutations </a:t>
            </a:r>
          </a:p>
          <a:p>
            <a:pPr algn="ctr"/>
            <a:r>
              <a:rPr lang="en-CA" sz="1400" dirty="0">
                <a:latin typeface="+mj-lt"/>
              </a:rPr>
              <a:t>(medial wall moved into brain map)</a:t>
            </a:r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8EB9BE6D-E3BB-6AAD-32F8-F8CACFA2C9DA}"/>
              </a:ext>
            </a:extLst>
          </p:cNvPr>
          <p:cNvSpPr/>
          <p:nvPr/>
        </p:nvSpPr>
        <p:spPr>
          <a:xfrm rot="5400000">
            <a:off x="5493834" y="769997"/>
            <a:ext cx="131915" cy="2456891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F076BE-E365-D98D-20DA-663EA515D7C3}"/>
              </a:ext>
            </a:extLst>
          </p:cNvPr>
          <p:cNvSpPr txBox="1"/>
          <p:nvPr/>
        </p:nvSpPr>
        <p:spPr>
          <a:xfrm>
            <a:off x="162560" y="6481374"/>
            <a:ext cx="30075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600" dirty="0">
                <a:latin typeface="+mj-lt"/>
              </a:rPr>
              <a:t>Markello et al. (2021) </a:t>
            </a:r>
            <a:r>
              <a:rPr lang="en-CA" sz="1600" i="1" dirty="0">
                <a:latin typeface="+mj-lt"/>
              </a:rPr>
              <a:t>NeuroImage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FA7C7F-6524-12B2-B020-EAAF175923ED}"/>
              </a:ext>
            </a:extLst>
          </p:cNvPr>
          <p:cNvSpPr txBox="1"/>
          <p:nvPr/>
        </p:nvSpPr>
        <p:spPr>
          <a:xfrm>
            <a:off x="11767559" y="646978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17</a:t>
            </a:r>
          </a:p>
        </p:txBody>
      </p:sp>
    </p:spTree>
    <p:extLst>
      <p:ext uri="{BB962C8B-B14F-4D97-AF65-F5344CB8AC3E}">
        <p14:creationId xmlns:p14="http://schemas.microsoft.com/office/powerpoint/2010/main" val="2775438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EB240FF-0C20-ADD8-384F-4BB6DDA032BC}"/>
              </a:ext>
            </a:extLst>
          </p:cNvPr>
          <p:cNvSpPr/>
          <p:nvPr/>
        </p:nvSpPr>
        <p:spPr>
          <a:xfrm>
            <a:off x="0" y="-11505"/>
            <a:ext cx="12192000" cy="631479"/>
          </a:xfrm>
          <a:prstGeom prst="rect">
            <a:avLst/>
          </a:prstGeom>
          <a:solidFill>
            <a:srgbClr val="EBE5C5"/>
          </a:solidFill>
          <a:ln>
            <a:solidFill>
              <a:srgbClr val="EBE5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A" sz="260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neur       maps: spatial nulls</a:t>
            </a:r>
          </a:p>
        </p:txBody>
      </p:sp>
      <p:pic>
        <p:nvPicPr>
          <p:cNvPr id="8" name="Picture 2" descr="Icon&#10;&#10;Description automatically generated">
            <a:extLst>
              <a:ext uri="{FF2B5EF4-FFF2-40B4-BE49-F238E27FC236}">
                <a16:creationId xmlns:a16="http://schemas.microsoft.com/office/drawing/2014/main" id="{D6321653-82B5-1769-91F6-49265F5250B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751" y="-11505"/>
            <a:ext cx="395581" cy="533052"/>
          </a:xfrm>
          <a:prstGeom prst="rect">
            <a:avLst/>
          </a:prstGeom>
        </p:spPr>
      </p:pic>
      <p:sp>
        <p:nvSpPr>
          <p:cNvPr id="10" name="ZoneTexte 14">
            <a:extLst>
              <a:ext uri="{FF2B5EF4-FFF2-40B4-BE49-F238E27FC236}">
                <a16:creationId xmlns:a16="http://schemas.microsoft.com/office/drawing/2014/main" id="{73F5D1C5-66D0-1217-9652-CF9307BC4E97}"/>
              </a:ext>
            </a:extLst>
          </p:cNvPr>
          <p:cNvSpPr txBox="1"/>
          <p:nvPr/>
        </p:nvSpPr>
        <p:spPr>
          <a:xfrm>
            <a:off x="223044" y="865482"/>
            <a:ext cx="791294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2000" dirty="0"/>
              <a:t>Which model to choose?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991A278-7687-AAFD-B924-28F5AB2FED6D}"/>
              </a:ext>
            </a:extLst>
          </p:cNvPr>
          <p:cNvSpPr/>
          <p:nvPr/>
        </p:nvSpPr>
        <p:spPr>
          <a:xfrm>
            <a:off x="0" y="6450894"/>
            <a:ext cx="12192000" cy="40710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9" name="Image 5">
            <a:extLst>
              <a:ext uri="{FF2B5EF4-FFF2-40B4-BE49-F238E27FC236}">
                <a16:creationId xmlns:a16="http://schemas.microsoft.com/office/drawing/2014/main" id="{B7A6DDF2-BB90-339A-977D-7785DCBEF0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9147" y="2161022"/>
            <a:ext cx="1352709" cy="2761600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63BACA58-387D-AE44-7A01-6D96565A6709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01856" y="2148246"/>
            <a:ext cx="6592831" cy="1395926"/>
          </a:xfrm>
          <a:prstGeom prst="rect">
            <a:avLst/>
          </a:prstGeom>
        </p:spPr>
      </p:pic>
      <p:pic>
        <p:nvPicPr>
          <p:cNvPr id="12" name="Image 14">
            <a:extLst>
              <a:ext uri="{FF2B5EF4-FFF2-40B4-BE49-F238E27FC236}">
                <a16:creationId xmlns:a16="http://schemas.microsoft.com/office/drawing/2014/main" id="{2ABC735B-725A-6B36-B285-97E229FED68B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20000"/>
          </a:blip>
          <a:stretch>
            <a:fillRect/>
          </a:stretch>
        </p:blipFill>
        <p:spPr>
          <a:xfrm>
            <a:off x="3059744" y="3541822"/>
            <a:ext cx="2547673" cy="1357030"/>
          </a:xfrm>
          <a:prstGeom prst="rect">
            <a:avLst/>
          </a:prstGeom>
        </p:spPr>
      </p:pic>
      <p:pic>
        <p:nvPicPr>
          <p:cNvPr id="14" name="Image 24">
            <a:extLst>
              <a:ext uri="{FF2B5EF4-FFF2-40B4-BE49-F238E27FC236}">
                <a16:creationId xmlns:a16="http://schemas.microsoft.com/office/drawing/2014/main" id="{63B12449-CFF3-3FB3-123B-8CDAEF631E1B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20000"/>
          </a:blip>
          <a:stretch>
            <a:fillRect/>
          </a:stretch>
        </p:blipFill>
        <p:spPr>
          <a:xfrm>
            <a:off x="5607417" y="3416148"/>
            <a:ext cx="3921990" cy="135703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B125A30-647A-9AA4-7623-7A6C2F95FAFD}"/>
              </a:ext>
            </a:extLst>
          </p:cNvPr>
          <p:cNvSpPr txBox="1"/>
          <p:nvPr/>
        </p:nvSpPr>
        <p:spPr>
          <a:xfrm>
            <a:off x="2267188" y="1369804"/>
            <a:ext cx="26592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400" dirty="0">
                <a:latin typeface="+mj-lt"/>
              </a:rPr>
              <a:t>works for both parcellated and vertex-level data</a:t>
            </a:r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8EB9BE6D-E3BB-6AAD-32F8-F8CACFA2C9DA}"/>
              </a:ext>
            </a:extLst>
          </p:cNvPr>
          <p:cNvSpPr/>
          <p:nvPr/>
        </p:nvSpPr>
        <p:spPr>
          <a:xfrm rot="5400000">
            <a:off x="3529537" y="1505862"/>
            <a:ext cx="134520" cy="1074106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4" name="Left Brace 3">
            <a:extLst>
              <a:ext uri="{FF2B5EF4-FFF2-40B4-BE49-F238E27FC236}">
                <a16:creationId xmlns:a16="http://schemas.microsoft.com/office/drawing/2014/main" id="{7FF427E8-39BD-4F61-ABBA-EDE0E1029D31}"/>
              </a:ext>
            </a:extLst>
          </p:cNvPr>
          <p:cNvSpPr/>
          <p:nvPr/>
        </p:nvSpPr>
        <p:spPr>
          <a:xfrm rot="5400000">
            <a:off x="6720412" y="-503913"/>
            <a:ext cx="134520" cy="5093656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1DD80F-4E08-4C82-C46D-B19C3BA862EB}"/>
              </a:ext>
            </a:extLst>
          </p:cNvPr>
          <p:cNvSpPr txBox="1"/>
          <p:nvPr/>
        </p:nvSpPr>
        <p:spPr>
          <a:xfrm>
            <a:off x="5427168" y="1542204"/>
            <a:ext cx="26592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400" dirty="0">
                <a:latin typeface="+mj-lt"/>
              </a:rPr>
              <a:t>for parcellated data only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9C72FBE-4EB6-546D-2326-16852B2D0941}"/>
              </a:ext>
            </a:extLst>
          </p:cNvPr>
          <p:cNvSpPr txBox="1"/>
          <p:nvPr/>
        </p:nvSpPr>
        <p:spPr>
          <a:xfrm>
            <a:off x="162560" y="6481374"/>
            <a:ext cx="30075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600" dirty="0">
                <a:latin typeface="+mj-lt"/>
              </a:rPr>
              <a:t>Markello et al. (2021) </a:t>
            </a:r>
            <a:r>
              <a:rPr lang="en-CA" sz="1600" i="1" dirty="0">
                <a:latin typeface="+mj-lt"/>
              </a:rPr>
              <a:t>NeuroImage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9552B61-5286-DBA1-C5C0-1F194059DD66}"/>
              </a:ext>
            </a:extLst>
          </p:cNvPr>
          <p:cNvSpPr txBox="1"/>
          <p:nvPr/>
        </p:nvSpPr>
        <p:spPr>
          <a:xfrm>
            <a:off x="11767559" y="646978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17</a:t>
            </a:r>
          </a:p>
        </p:txBody>
      </p:sp>
    </p:spTree>
    <p:extLst>
      <p:ext uri="{BB962C8B-B14F-4D97-AF65-F5344CB8AC3E}">
        <p14:creationId xmlns:p14="http://schemas.microsoft.com/office/powerpoint/2010/main" val="3384667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EB240FF-0C20-ADD8-384F-4BB6DDA032BC}"/>
              </a:ext>
            </a:extLst>
          </p:cNvPr>
          <p:cNvSpPr/>
          <p:nvPr/>
        </p:nvSpPr>
        <p:spPr>
          <a:xfrm>
            <a:off x="0" y="-11505"/>
            <a:ext cx="12192000" cy="631479"/>
          </a:xfrm>
          <a:prstGeom prst="rect">
            <a:avLst/>
          </a:prstGeom>
          <a:solidFill>
            <a:srgbClr val="EBE5C5"/>
          </a:solidFill>
          <a:ln>
            <a:solidFill>
              <a:srgbClr val="EBE5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A" sz="260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neur       maps: spatial nulls</a:t>
            </a:r>
          </a:p>
        </p:txBody>
      </p:sp>
      <p:pic>
        <p:nvPicPr>
          <p:cNvPr id="8" name="Picture 2" descr="Icon&#10;&#10;Description automatically generated">
            <a:extLst>
              <a:ext uri="{FF2B5EF4-FFF2-40B4-BE49-F238E27FC236}">
                <a16:creationId xmlns:a16="http://schemas.microsoft.com/office/drawing/2014/main" id="{D6321653-82B5-1769-91F6-49265F5250B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751" y="-11505"/>
            <a:ext cx="395581" cy="533052"/>
          </a:xfrm>
          <a:prstGeom prst="rect">
            <a:avLst/>
          </a:prstGeom>
        </p:spPr>
      </p:pic>
      <p:sp>
        <p:nvSpPr>
          <p:cNvPr id="10" name="ZoneTexte 14">
            <a:extLst>
              <a:ext uri="{FF2B5EF4-FFF2-40B4-BE49-F238E27FC236}">
                <a16:creationId xmlns:a16="http://schemas.microsoft.com/office/drawing/2014/main" id="{73F5D1C5-66D0-1217-9652-CF9307BC4E97}"/>
              </a:ext>
            </a:extLst>
          </p:cNvPr>
          <p:cNvSpPr txBox="1"/>
          <p:nvPr/>
        </p:nvSpPr>
        <p:spPr>
          <a:xfrm>
            <a:off x="223044" y="865482"/>
            <a:ext cx="791294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2000" dirty="0"/>
              <a:t>Which model to choose?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991A278-7687-AAFD-B924-28F5AB2FED6D}"/>
              </a:ext>
            </a:extLst>
          </p:cNvPr>
          <p:cNvSpPr/>
          <p:nvPr/>
        </p:nvSpPr>
        <p:spPr>
          <a:xfrm>
            <a:off x="0" y="6450894"/>
            <a:ext cx="12192000" cy="40710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9" name="Image 5">
            <a:extLst>
              <a:ext uri="{FF2B5EF4-FFF2-40B4-BE49-F238E27FC236}">
                <a16:creationId xmlns:a16="http://schemas.microsoft.com/office/drawing/2014/main" id="{B7A6DDF2-BB90-339A-977D-7785DCBEF0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9147" y="2161022"/>
            <a:ext cx="1352709" cy="2761600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63BACA58-387D-AE44-7A01-6D96565A6709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20000"/>
          </a:blip>
          <a:stretch>
            <a:fillRect/>
          </a:stretch>
        </p:blipFill>
        <p:spPr>
          <a:xfrm>
            <a:off x="2901856" y="2148246"/>
            <a:ext cx="6592831" cy="1395926"/>
          </a:xfrm>
          <a:prstGeom prst="rect">
            <a:avLst/>
          </a:prstGeom>
        </p:spPr>
      </p:pic>
      <p:pic>
        <p:nvPicPr>
          <p:cNvPr id="12" name="Image 14">
            <a:extLst>
              <a:ext uri="{FF2B5EF4-FFF2-40B4-BE49-F238E27FC236}">
                <a16:creationId xmlns:a16="http://schemas.microsoft.com/office/drawing/2014/main" id="{2ABC735B-725A-6B36-B285-97E229FED68B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20000"/>
          </a:blip>
          <a:stretch>
            <a:fillRect/>
          </a:stretch>
        </p:blipFill>
        <p:spPr>
          <a:xfrm>
            <a:off x="3059744" y="3541822"/>
            <a:ext cx="2547673" cy="1357030"/>
          </a:xfrm>
          <a:prstGeom prst="rect">
            <a:avLst/>
          </a:prstGeom>
        </p:spPr>
      </p:pic>
      <p:pic>
        <p:nvPicPr>
          <p:cNvPr id="14" name="Image 24">
            <a:extLst>
              <a:ext uri="{FF2B5EF4-FFF2-40B4-BE49-F238E27FC236}">
                <a16:creationId xmlns:a16="http://schemas.microsoft.com/office/drawing/2014/main" id="{63B12449-CFF3-3FB3-123B-8CDAEF631E1B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607417" y="3416148"/>
            <a:ext cx="3921990" cy="135703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B125A30-647A-9AA4-7623-7A6C2F95FAFD}"/>
              </a:ext>
            </a:extLst>
          </p:cNvPr>
          <p:cNvSpPr txBox="1"/>
          <p:nvPr/>
        </p:nvSpPr>
        <p:spPr>
          <a:xfrm>
            <a:off x="2267188" y="1369804"/>
            <a:ext cx="26592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400" dirty="0">
                <a:latin typeface="+mj-lt"/>
              </a:rPr>
              <a:t>works for both parcellated and vertex-level data</a:t>
            </a:r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8EB9BE6D-E3BB-6AAD-32F8-F8CACFA2C9DA}"/>
              </a:ext>
            </a:extLst>
          </p:cNvPr>
          <p:cNvSpPr/>
          <p:nvPr/>
        </p:nvSpPr>
        <p:spPr>
          <a:xfrm rot="5400000">
            <a:off x="3529537" y="1505862"/>
            <a:ext cx="134520" cy="1074106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4" name="Left Brace 3">
            <a:extLst>
              <a:ext uri="{FF2B5EF4-FFF2-40B4-BE49-F238E27FC236}">
                <a16:creationId xmlns:a16="http://schemas.microsoft.com/office/drawing/2014/main" id="{7FF427E8-39BD-4F61-ABBA-EDE0E1029D31}"/>
              </a:ext>
            </a:extLst>
          </p:cNvPr>
          <p:cNvSpPr/>
          <p:nvPr/>
        </p:nvSpPr>
        <p:spPr>
          <a:xfrm rot="5400000">
            <a:off x="6720412" y="-503913"/>
            <a:ext cx="134520" cy="5093656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1DD80F-4E08-4C82-C46D-B19C3BA862EB}"/>
              </a:ext>
            </a:extLst>
          </p:cNvPr>
          <p:cNvSpPr txBox="1"/>
          <p:nvPr/>
        </p:nvSpPr>
        <p:spPr>
          <a:xfrm>
            <a:off x="5427168" y="1542204"/>
            <a:ext cx="26592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400" dirty="0">
                <a:latin typeface="+mj-lt"/>
              </a:rPr>
              <a:t>for parcellated data only</a:t>
            </a: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A884621B-2B24-358A-025A-C7F711133800}"/>
              </a:ext>
            </a:extLst>
          </p:cNvPr>
          <p:cNvSpPr/>
          <p:nvPr/>
        </p:nvSpPr>
        <p:spPr>
          <a:xfrm rot="16200000" flipV="1">
            <a:off x="7604971" y="3171778"/>
            <a:ext cx="158290" cy="3690582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540D5D1-FD5A-E97E-E956-04BE67B0A4E9}"/>
              </a:ext>
            </a:extLst>
          </p:cNvPr>
          <p:cNvSpPr txBox="1"/>
          <p:nvPr/>
        </p:nvSpPr>
        <p:spPr>
          <a:xfrm>
            <a:off x="5269544" y="5161907"/>
            <a:ext cx="5017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400" b="1" dirty="0">
                <a:latin typeface="+mj-lt"/>
              </a:rPr>
              <a:t>In theory: </a:t>
            </a:r>
            <a:r>
              <a:rPr lang="en-CA" sz="1400" dirty="0">
                <a:latin typeface="+mj-lt"/>
              </a:rPr>
              <a:t>works for both parcellated and voxel/vertex-level data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748E436-597D-D3FC-4CE8-73A2B1E3A4EE}"/>
              </a:ext>
            </a:extLst>
          </p:cNvPr>
          <p:cNvSpPr txBox="1"/>
          <p:nvPr/>
        </p:nvSpPr>
        <p:spPr>
          <a:xfrm>
            <a:off x="5269544" y="5432930"/>
            <a:ext cx="50174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400" b="1" dirty="0">
                <a:latin typeface="+mj-lt"/>
              </a:rPr>
              <a:t>In practice: </a:t>
            </a:r>
            <a:r>
              <a:rPr lang="en-CA" sz="1400" dirty="0">
                <a:latin typeface="+mj-lt"/>
              </a:rPr>
              <a:t>hard to implement at the voxel/vertex level (takes days to generate the nulls + 100s of GB of temporary storage space)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CD5B897-056F-DA30-6AED-684CD657B797}"/>
              </a:ext>
            </a:extLst>
          </p:cNvPr>
          <p:cNvSpPr txBox="1"/>
          <p:nvPr/>
        </p:nvSpPr>
        <p:spPr>
          <a:xfrm>
            <a:off x="11767559" y="646978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17</a:t>
            </a:r>
          </a:p>
        </p:txBody>
      </p:sp>
    </p:spTree>
    <p:extLst>
      <p:ext uri="{BB962C8B-B14F-4D97-AF65-F5344CB8AC3E}">
        <p14:creationId xmlns:p14="http://schemas.microsoft.com/office/powerpoint/2010/main" val="3723152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Line chart&#10;&#10;Description automatically generated with low confidence">
            <a:extLst>
              <a:ext uri="{FF2B5EF4-FFF2-40B4-BE49-F238E27FC236}">
                <a16:creationId xmlns:a16="http://schemas.microsoft.com/office/drawing/2014/main" id="{87C49BEB-62CE-8489-3511-677742AA367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3350" y="2108251"/>
            <a:ext cx="2260117" cy="239424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2EB240FF-0C20-ADD8-384F-4BB6DDA032BC}"/>
              </a:ext>
            </a:extLst>
          </p:cNvPr>
          <p:cNvSpPr/>
          <p:nvPr/>
        </p:nvSpPr>
        <p:spPr>
          <a:xfrm>
            <a:off x="0" y="-11505"/>
            <a:ext cx="12192000" cy="631479"/>
          </a:xfrm>
          <a:prstGeom prst="rect">
            <a:avLst/>
          </a:prstGeom>
          <a:solidFill>
            <a:srgbClr val="EBE5C5"/>
          </a:solidFill>
          <a:ln>
            <a:solidFill>
              <a:srgbClr val="EBE5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A" sz="260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neur       maps: spatial nulls</a:t>
            </a:r>
          </a:p>
        </p:txBody>
      </p:sp>
      <p:pic>
        <p:nvPicPr>
          <p:cNvPr id="8" name="Picture 2" descr="Icon&#10;&#10;Description automatically generated">
            <a:extLst>
              <a:ext uri="{FF2B5EF4-FFF2-40B4-BE49-F238E27FC236}">
                <a16:creationId xmlns:a16="http://schemas.microsoft.com/office/drawing/2014/main" id="{D6321653-82B5-1769-91F6-49265F5250B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751" y="-11505"/>
            <a:ext cx="395581" cy="533052"/>
          </a:xfrm>
          <a:prstGeom prst="rect">
            <a:avLst/>
          </a:prstGeom>
        </p:spPr>
      </p:pic>
      <p:sp>
        <p:nvSpPr>
          <p:cNvPr id="10" name="ZoneTexte 14">
            <a:extLst>
              <a:ext uri="{FF2B5EF4-FFF2-40B4-BE49-F238E27FC236}">
                <a16:creationId xmlns:a16="http://schemas.microsoft.com/office/drawing/2014/main" id="{73F5D1C5-66D0-1217-9652-CF9307BC4E97}"/>
              </a:ext>
            </a:extLst>
          </p:cNvPr>
          <p:cNvSpPr txBox="1"/>
          <p:nvPr/>
        </p:nvSpPr>
        <p:spPr>
          <a:xfrm>
            <a:off x="223044" y="865482"/>
            <a:ext cx="791294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2000" dirty="0"/>
              <a:t>It is worth it?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991A278-7687-AAFD-B924-28F5AB2FED6D}"/>
              </a:ext>
            </a:extLst>
          </p:cNvPr>
          <p:cNvSpPr/>
          <p:nvPr/>
        </p:nvSpPr>
        <p:spPr>
          <a:xfrm>
            <a:off x="0" y="6450894"/>
            <a:ext cx="12192000" cy="40710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17" name="Google Shape;247;p23">
            <a:extLst>
              <a:ext uri="{FF2B5EF4-FFF2-40B4-BE49-F238E27FC236}">
                <a16:creationId xmlns:a16="http://schemas.microsoft.com/office/drawing/2014/main" id="{96C8F9B3-2589-E422-1B63-01B3C7ABEDC4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56616" t="63332" r="8377" b="2690"/>
          <a:stretch/>
        </p:blipFill>
        <p:spPr>
          <a:xfrm>
            <a:off x="6540774" y="1651722"/>
            <a:ext cx="4115350" cy="29249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251;p23">
            <a:extLst>
              <a:ext uri="{FF2B5EF4-FFF2-40B4-BE49-F238E27FC236}">
                <a16:creationId xmlns:a16="http://schemas.microsoft.com/office/drawing/2014/main" id="{417D588C-3424-B62F-AD6D-07A04B70C852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35016" t="66761" r="43384" b="2691"/>
          <a:stretch/>
        </p:blipFill>
        <p:spPr>
          <a:xfrm>
            <a:off x="4001565" y="1946912"/>
            <a:ext cx="2539209" cy="26297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250;p23">
            <a:extLst>
              <a:ext uri="{FF2B5EF4-FFF2-40B4-BE49-F238E27FC236}">
                <a16:creationId xmlns:a16="http://schemas.microsoft.com/office/drawing/2014/main" id="{E2B98E2D-B4E3-46C3-E686-6268E50692DF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65894" t="31452" r="8226" b="40852"/>
          <a:stretch/>
        </p:blipFill>
        <p:spPr>
          <a:xfrm>
            <a:off x="1166332" y="2255625"/>
            <a:ext cx="2448376" cy="1899738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33C6A350-4AEC-8492-7CB5-E4CB3B71DF7C}"/>
              </a:ext>
            </a:extLst>
          </p:cNvPr>
          <p:cNvSpPr/>
          <p:nvPr/>
        </p:nvSpPr>
        <p:spPr>
          <a:xfrm>
            <a:off x="1166332" y="2108251"/>
            <a:ext cx="2539209" cy="13207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ZoneTexte 14">
            <a:extLst>
              <a:ext uri="{FF2B5EF4-FFF2-40B4-BE49-F238E27FC236}">
                <a16:creationId xmlns:a16="http://schemas.microsoft.com/office/drawing/2014/main" id="{56BE25B9-3853-C3EA-8D3D-A9BD6DE59CF1}"/>
              </a:ext>
            </a:extLst>
          </p:cNvPr>
          <p:cNvSpPr txBox="1"/>
          <p:nvPr/>
        </p:nvSpPr>
        <p:spPr>
          <a:xfrm>
            <a:off x="1760326" y="4911599"/>
            <a:ext cx="867134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600" dirty="0"/>
              <a:t>Definitively: </a:t>
            </a:r>
            <a:r>
              <a:rPr lang="en-CA" sz="1600" dirty="0">
                <a:latin typeface="+mj-lt"/>
              </a:rPr>
              <a:t>False Positive rates drastically decrease with spatial autocorrelation-preserving nulls</a:t>
            </a:r>
          </a:p>
        </p:txBody>
      </p:sp>
      <p:sp>
        <p:nvSpPr>
          <p:cNvPr id="23" name="ZoneTexte 14">
            <a:extLst>
              <a:ext uri="{FF2B5EF4-FFF2-40B4-BE49-F238E27FC236}">
                <a16:creationId xmlns:a16="http://schemas.microsoft.com/office/drawing/2014/main" id="{09FDF4B8-4712-A54C-826E-5ACCB63D31CE}"/>
              </a:ext>
            </a:extLst>
          </p:cNvPr>
          <p:cNvSpPr txBox="1"/>
          <p:nvPr/>
        </p:nvSpPr>
        <p:spPr>
          <a:xfrm>
            <a:off x="1760326" y="5246524"/>
            <a:ext cx="867134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600" dirty="0"/>
              <a:t>Note: </a:t>
            </a:r>
            <a:r>
              <a:rPr lang="en-CA" sz="1600" dirty="0">
                <a:latin typeface="+mj-lt"/>
              </a:rPr>
              <a:t>Parameterized nulls are slightly less statistically accurate than spatial permutation nulls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64031E7-0A5A-02EF-21D8-278BFDB9CACA}"/>
              </a:ext>
            </a:extLst>
          </p:cNvPr>
          <p:cNvSpPr txBox="1"/>
          <p:nvPr/>
        </p:nvSpPr>
        <p:spPr>
          <a:xfrm>
            <a:off x="162560" y="6481374"/>
            <a:ext cx="30075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600" dirty="0">
                <a:latin typeface="+mj-lt"/>
              </a:rPr>
              <a:t>Markello et al. (2021) </a:t>
            </a:r>
            <a:r>
              <a:rPr lang="en-CA" sz="1600" i="1" dirty="0">
                <a:latin typeface="+mj-lt"/>
              </a:rPr>
              <a:t>NeuroImage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B1BB8F0-C9C5-0C0F-17CF-43ED06B9F893}"/>
              </a:ext>
            </a:extLst>
          </p:cNvPr>
          <p:cNvSpPr txBox="1"/>
          <p:nvPr/>
        </p:nvSpPr>
        <p:spPr>
          <a:xfrm>
            <a:off x="11767559" y="646978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550213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/>
      <p:bldP spid="23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EB240FF-0C20-ADD8-384F-4BB6DDA032BC}"/>
              </a:ext>
            </a:extLst>
          </p:cNvPr>
          <p:cNvSpPr/>
          <p:nvPr/>
        </p:nvSpPr>
        <p:spPr>
          <a:xfrm>
            <a:off x="0" y="-11505"/>
            <a:ext cx="12192000" cy="631479"/>
          </a:xfrm>
          <a:prstGeom prst="rect">
            <a:avLst/>
          </a:prstGeom>
          <a:solidFill>
            <a:srgbClr val="EBE5C5"/>
          </a:solidFill>
          <a:ln>
            <a:solidFill>
              <a:srgbClr val="EBE5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A" sz="260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neur       maps: the workflow</a:t>
            </a:r>
          </a:p>
        </p:txBody>
      </p:sp>
      <p:pic>
        <p:nvPicPr>
          <p:cNvPr id="8" name="Picture 2" descr="Icon&#10;&#10;Description automatically generated">
            <a:extLst>
              <a:ext uri="{FF2B5EF4-FFF2-40B4-BE49-F238E27FC236}">
                <a16:creationId xmlns:a16="http://schemas.microsoft.com/office/drawing/2014/main" id="{D6321653-82B5-1769-91F6-49265F5250B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751" y="-11505"/>
            <a:ext cx="395581" cy="533052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3B9DCAE3-D048-8473-7723-FCACB356CE80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</a:blip>
          <a:stretch>
            <a:fillRect/>
          </a:stretch>
        </p:blipFill>
        <p:spPr>
          <a:xfrm>
            <a:off x="5496051" y="2059306"/>
            <a:ext cx="850408" cy="3281054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1F448217-94DE-3788-C821-95A9A990DD3E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20000"/>
          </a:blip>
          <a:stretch>
            <a:fillRect/>
          </a:stretch>
        </p:blipFill>
        <p:spPr>
          <a:xfrm>
            <a:off x="964771" y="2059306"/>
            <a:ext cx="2893928" cy="3281054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A413A6F2-D679-46D3-C08A-09B2F1C8A0BC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20000"/>
          </a:blip>
          <a:stretch>
            <a:fillRect/>
          </a:stretch>
        </p:blipFill>
        <p:spPr>
          <a:xfrm>
            <a:off x="4633750" y="2059306"/>
            <a:ext cx="913872" cy="3281054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9CABCA52-8123-851F-5445-2B8985964433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20000"/>
          </a:blip>
          <a:stretch>
            <a:fillRect/>
          </a:stretch>
        </p:blipFill>
        <p:spPr>
          <a:xfrm>
            <a:off x="6421045" y="2060889"/>
            <a:ext cx="1491388" cy="3274708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817A7E19-0E22-C7F1-AFED-EF86203A353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74126" y="2059306"/>
            <a:ext cx="2265641" cy="3281054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A5C94468-A2DE-CDC1-93F2-491D97D92737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</a:blip>
          <a:stretch>
            <a:fillRect/>
          </a:stretch>
        </p:blipFill>
        <p:spPr>
          <a:xfrm>
            <a:off x="3821113" y="2059305"/>
            <a:ext cx="850408" cy="3281054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3178BB90-7572-BBB2-E0AE-2B8EDDC60E1B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</a:blip>
          <a:stretch>
            <a:fillRect/>
          </a:stretch>
        </p:blipFill>
        <p:spPr>
          <a:xfrm>
            <a:off x="7830146" y="2059306"/>
            <a:ext cx="850408" cy="328105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6276B08-7B36-6FC2-13BF-B759CF46A453}"/>
              </a:ext>
            </a:extLst>
          </p:cNvPr>
          <p:cNvSpPr/>
          <p:nvPr/>
        </p:nvSpPr>
        <p:spPr>
          <a:xfrm>
            <a:off x="0" y="6450894"/>
            <a:ext cx="12192000" cy="40710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E82AED-43F6-7E7C-A9E7-35714CCA9F4E}"/>
              </a:ext>
            </a:extLst>
          </p:cNvPr>
          <p:cNvSpPr txBox="1"/>
          <p:nvPr/>
        </p:nvSpPr>
        <p:spPr>
          <a:xfrm>
            <a:off x="11767559" y="646978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3518822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, schematic&#10;&#10;Description automatically generated with medium confidence">
            <a:extLst>
              <a:ext uri="{FF2B5EF4-FFF2-40B4-BE49-F238E27FC236}">
                <a16:creationId xmlns:a16="http://schemas.microsoft.com/office/drawing/2014/main" id="{A814FD49-1943-68BC-D9EE-D4DC3CA7BB9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3244" y="1838960"/>
            <a:ext cx="6965733" cy="3524974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2EB240FF-0C20-ADD8-384F-4BB6DDA032BC}"/>
              </a:ext>
            </a:extLst>
          </p:cNvPr>
          <p:cNvSpPr/>
          <p:nvPr/>
        </p:nvSpPr>
        <p:spPr>
          <a:xfrm>
            <a:off x="0" y="-11505"/>
            <a:ext cx="12192000" cy="631479"/>
          </a:xfrm>
          <a:prstGeom prst="rect">
            <a:avLst/>
          </a:prstGeom>
          <a:solidFill>
            <a:srgbClr val="EBE5C5"/>
          </a:solidFill>
          <a:ln>
            <a:solidFill>
              <a:srgbClr val="EBE5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A" sz="260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neur       maps: spatial nulls</a:t>
            </a:r>
          </a:p>
        </p:txBody>
      </p:sp>
      <p:pic>
        <p:nvPicPr>
          <p:cNvPr id="8" name="Picture 2" descr="Icon&#10;&#10;Description automatically generated">
            <a:extLst>
              <a:ext uri="{FF2B5EF4-FFF2-40B4-BE49-F238E27FC236}">
                <a16:creationId xmlns:a16="http://schemas.microsoft.com/office/drawing/2014/main" id="{D6321653-82B5-1769-91F6-49265F5250B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751" y="-11505"/>
            <a:ext cx="395581" cy="533052"/>
          </a:xfrm>
          <a:prstGeom prst="rect">
            <a:avLst/>
          </a:prstGeom>
        </p:spPr>
      </p:pic>
      <p:sp>
        <p:nvSpPr>
          <p:cNvPr id="2" name="ZoneTexte 14">
            <a:extLst>
              <a:ext uri="{FF2B5EF4-FFF2-40B4-BE49-F238E27FC236}">
                <a16:creationId xmlns:a16="http://schemas.microsoft.com/office/drawing/2014/main" id="{CBF0D0ED-60C4-AD81-28E4-28A3B85EF427}"/>
              </a:ext>
            </a:extLst>
          </p:cNvPr>
          <p:cNvSpPr txBox="1"/>
          <p:nvPr/>
        </p:nvSpPr>
        <p:spPr>
          <a:xfrm>
            <a:off x="318347" y="864039"/>
            <a:ext cx="61535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2000" dirty="0"/>
              <a:t>How do we contextualize brain maps?</a:t>
            </a:r>
          </a:p>
        </p:txBody>
      </p:sp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45AC4786-6FCF-C99D-7925-BCF9EBB0383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187" y="2143260"/>
            <a:ext cx="4224547" cy="3058067"/>
          </a:xfrm>
          <a:prstGeom prst="rect">
            <a:avLst/>
          </a:prstGeom>
        </p:spPr>
      </p:pic>
      <p:pic>
        <p:nvPicPr>
          <p:cNvPr id="9" name="Picture 8" descr="A picture containing text&#10;&#10;Description automatically generated">
            <a:extLst>
              <a:ext uri="{FF2B5EF4-FFF2-40B4-BE49-F238E27FC236}">
                <a16:creationId xmlns:a16="http://schemas.microsoft.com/office/drawing/2014/main" id="{B584C7B1-8CB9-FBC7-DB11-D7D4FE51490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9931" y="2117814"/>
            <a:ext cx="6918650" cy="324612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D753445-5B4E-A4C4-3A0C-6789E9D421A9}"/>
              </a:ext>
            </a:extLst>
          </p:cNvPr>
          <p:cNvSpPr/>
          <p:nvPr/>
        </p:nvSpPr>
        <p:spPr>
          <a:xfrm>
            <a:off x="0" y="6450894"/>
            <a:ext cx="12192000" cy="40710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839AC5-7193-80F2-E6C5-12C072F4EA8A}"/>
              </a:ext>
            </a:extLst>
          </p:cNvPr>
          <p:cNvSpPr txBox="1"/>
          <p:nvPr/>
        </p:nvSpPr>
        <p:spPr>
          <a:xfrm>
            <a:off x="11767559" y="646978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19</a:t>
            </a:r>
          </a:p>
        </p:txBody>
      </p:sp>
    </p:spTree>
    <p:extLst>
      <p:ext uri="{BB962C8B-B14F-4D97-AF65-F5344CB8AC3E}">
        <p14:creationId xmlns:p14="http://schemas.microsoft.com/office/powerpoint/2010/main" val="1038860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Image">
            <a:extLst>
              <a:ext uri="{FF2B5EF4-FFF2-40B4-BE49-F238E27FC236}">
                <a16:creationId xmlns:a16="http://schemas.microsoft.com/office/drawing/2014/main" id="{E142583A-84F1-0F5B-FD91-DDDD09F617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3487" y="1733034"/>
            <a:ext cx="1261060" cy="1261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AA90E2B1-A313-0C7A-5928-A7314E83F5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55103" y="4143185"/>
            <a:ext cx="1828800" cy="18288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B36C45-6BE2-8237-1B4B-ACEEA844F7C0}"/>
              </a:ext>
            </a:extLst>
          </p:cNvPr>
          <p:cNvSpPr txBox="1"/>
          <p:nvPr/>
        </p:nvSpPr>
        <p:spPr>
          <a:xfrm>
            <a:off x="3129465" y="5971985"/>
            <a:ext cx="1680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rgbClr val="FCAE17"/>
                </a:solidFill>
                <a:latin typeface="MyriadPro-Regular" panose="020B0503030403020204" pitchFamily="34" charset="0"/>
              </a:rPr>
              <a:t>documentation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4EB386-64A9-B477-7CD2-5F316EB7AD8C}"/>
              </a:ext>
            </a:extLst>
          </p:cNvPr>
          <p:cNvSpPr txBox="1"/>
          <p:nvPr/>
        </p:nvSpPr>
        <p:spPr>
          <a:xfrm>
            <a:off x="974513" y="1294423"/>
            <a:ext cx="5808641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CA" dirty="0">
                <a:latin typeface="Consolas" panose="020B0609020204030204" pitchFamily="49" charset="0"/>
              </a:rPr>
              <a:t>pip install neuromaps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CA" dirty="0">
              <a:latin typeface="Consolas" panose="020B0609020204030204" pitchFamily="49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CA" dirty="0">
                <a:latin typeface="MyriadPro-Regular" panose="020B0503030403020204" pitchFamily="34" charset="0"/>
              </a:rPr>
              <a:t>Also available as a docker container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CA" dirty="0">
              <a:latin typeface="Consolas" panose="020B0609020204030204" pitchFamily="49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CA" dirty="0">
                <a:latin typeface="MyriadPro-Regular" panose="020B0503030403020204" pitchFamily="34" charset="0"/>
              </a:rPr>
              <a:t>find a bug or have a question? Open an issue on GitHub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CA" dirty="0">
              <a:latin typeface="MyriadPro-Regular" panose="020B0503030403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CA" dirty="0">
                <a:latin typeface="MyriadPro-Regular" panose="020B0503030403020204" pitchFamily="34" charset="0"/>
              </a:rPr>
              <a:t>contribute to our open code and data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CA" dirty="0">
              <a:latin typeface="MyriadPro-Regular" panose="020B0503030403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CA" dirty="0">
                <a:latin typeface="MyriadPro-Regular" panose="020B0503030403020204" pitchFamily="34" charset="0"/>
              </a:rPr>
              <a:t>github.com/netneurolab/neuromaps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FFD84027-6CAE-17C0-A45B-9AAB7B2D14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9414" y="1731185"/>
            <a:ext cx="1262909" cy="1262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BF96B57-2895-38C2-D11E-824554D1BDE1}"/>
              </a:ext>
            </a:extLst>
          </p:cNvPr>
          <p:cNvSpPr txBox="1"/>
          <p:nvPr/>
        </p:nvSpPr>
        <p:spPr>
          <a:xfrm>
            <a:off x="6930362" y="3036989"/>
            <a:ext cx="1705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chemeClr val="bg1">
                    <a:lumMod val="65000"/>
                  </a:schemeClr>
                </a:solidFill>
                <a:latin typeface="MyriadPro-Regular" panose="020B0503030403020204" pitchFamily="34" charset="0"/>
              </a:rPr>
              <a:t>Ross D </a:t>
            </a:r>
            <a:r>
              <a:rPr lang="en-CA" dirty="0" err="1">
                <a:solidFill>
                  <a:schemeClr val="bg1">
                    <a:lumMod val="65000"/>
                  </a:schemeClr>
                </a:solidFill>
                <a:latin typeface="MyriadPro-Regular" panose="020B0503030403020204" pitchFamily="34" charset="0"/>
              </a:rPr>
              <a:t>Markello</a:t>
            </a:r>
            <a:endParaRPr lang="en-CA" dirty="0">
              <a:solidFill>
                <a:schemeClr val="bg1">
                  <a:lumMod val="65000"/>
                </a:schemeClr>
              </a:solidFill>
              <a:latin typeface="MyriadPro-Regular" panose="020B0503030403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A4E85B7-8847-FA47-B074-44A6B233E90D}"/>
              </a:ext>
            </a:extLst>
          </p:cNvPr>
          <p:cNvSpPr txBox="1"/>
          <p:nvPr/>
        </p:nvSpPr>
        <p:spPr>
          <a:xfrm>
            <a:off x="7634699" y="3926284"/>
            <a:ext cx="1828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chemeClr val="bg1">
                    <a:lumMod val="65000"/>
                  </a:schemeClr>
                </a:solidFill>
                <a:latin typeface="MyriadPro-Regular" panose="020B0503030403020204" pitchFamily="34" charset="0"/>
              </a:rPr>
              <a:t>Zhen-Qi Liu</a:t>
            </a:r>
          </a:p>
          <a:p>
            <a:r>
              <a:rPr lang="en-CA" dirty="0" err="1">
                <a:solidFill>
                  <a:schemeClr val="bg1">
                    <a:lumMod val="65000"/>
                  </a:schemeClr>
                </a:solidFill>
                <a:latin typeface="MyriadPro-Regular" panose="020B0503030403020204" pitchFamily="34" charset="0"/>
              </a:rPr>
              <a:t>Golia</a:t>
            </a:r>
            <a:r>
              <a:rPr lang="en-CA" dirty="0">
                <a:solidFill>
                  <a:schemeClr val="bg1">
                    <a:lumMod val="65000"/>
                  </a:schemeClr>
                </a:solidFill>
                <a:latin typeface="MyriadPro-Regular" panose="020B0503030403020204" pitchFamily="34" charset="0"/>
              </a:rPr>
              <a:t> </a:t>
            </a:r>
            <a:r>
              <a:rPr lang="en-CA" dirty="0" err="1">
                <a:solidFill>
                  <a:schemeClr val="bg1">
                    <a:lumMod val="65000"/>
                  </a:schemeClr>
                </a:solidFill>
                <a:latin typeface="MyriadPro-Regular" panose="020B0503030403020204" pitchFamily="34" charset="0"/>
              </a:rPr>
              <a:t>Shafiei</a:t>
            </a:r>
            <a:endParaRPr lang="en-CA" dirty="0">
              <a:solidFill>
                <a:schemeClr val="bg1">
                  <a:lumMod val="65000"/>
                </a:schemeClr>
              </a:solidFill>
              <a:latin typeface="MyriadPro-Regular" panose="020B0503030403020204" pitchFamily="34" charset="0"/>
            </a:endParaRPr>
          </a:p>
          <a:p>
            <a:r>
              <a:rPr lang="en-CA" dirty="0">
                <a:solidFill>
                  <a:schemeClr val="bg1">
                    <a:lumMod val="65000"/>
                  </a:schemeClr>
                </a:solidFill>
                <a:latin typeface="MyriadPro-Regular" panose="020B0503030403020204" pitchFamily="34" charset="0"/>
              </a:rPr>
              <a:t>Laura E Suarez</a:t>
            </a:r>
          </a:p>
          <a:p>
            <a:r>
              <a:rPr lang="en-CA" dirty="0">
                <a:solidFill>
                  <a:schemeClr val="bg1">
                    <a:lumMod val="65000"/>
                  </a:schemeClr>
                </a:solidFill>
                <a:latin typeface="MyriadPro-Regular" panose="020B0503030403020204" pitchFamily="34" charset="0"/>
              </a:rPr>
              <a:t>Nadia </a:t>
            </a:r>
            <a:r>
              <a:rPr lang="en-CA" dirty="0" err="1">
                <a:solidFill>
                  <a:schemeClr val="bg1">
                    <a:lumMod val="65000"/>
                  </a:schemeClr>
                </a:solidFill>
                <a:latin typeface="MyriadPro-Regular" panose="020B0503030403020204" pitchFamily="34" charset="0"/>
              </a:rPr>
              <a:t>Blostein</a:t>
            </a:r>
            <a:endParaRPr lang="en-CA" dirty="0">
              <a:solidFill>
                <a:schemeClr val="bg1">
                  <a:lumMod val="65000"/>
                </a:schemeClr>
              </a:solidFill>
              <a:latin typeface="MyriadPro-Regular" panose="020B0503030403020204" pitchFamily="34" charset="0"/>
            </a:endParaRPr>
          </a:p>
          <a:p>
            <a:r>
              <a:rPr lang="en-CA" dirty="0">
                <a:solidFill>
                  <a:schemeClr val="bg1">
                    <a:lumMod val="65000"/>
                  </a:schemeClr>
                </a:solidFill>
                <a:latin typeface="MyriadPro-Regular" panose="020B0503030403020204" pitchFamily="34" charset="0"/>
              </a:rPr>
              <a:t>Jakob Seidlitz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DEB766F-08FC-D849-19D0-94986A944AB0}"/>
              </a:ext>
            </a:extLst>
          </p:cNvPr>
          <p:cNvSpPr txBox="1"/>
          <p:nvPr/>
        </p:nvSpPr>
        <p:spPr>
          <a:xfrm>
            <a:off x="9414017" y="3926284"/>
            <a:ext cx="203265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chemeClr val="bg1">
                    <a:lumMod val="65000"/>
                  </a:schemeClr>
                </a:solidFill>
                <a:latin typeface="MyriadPro-Regular" panose="020B0503030403020204" pitchFamily="34" charset="0"/>
              </a:rPr>
              <a:t>Sylvain </a:t>
            </a:r>
            <a:r>
              <a:rPr lang="en-CA" dirty="0" err="1">
                <a:solidFill>
                  <a:schemeClr val="bg1">
                    <a:lumMod val="65000"/>
                  </a:schemeClr>
                </a:solidFill>
                <a:latin typeface="MyriadPro-Regular" panose="020B0503030403020204" pitchFamily="34" charset="0"/>
              </a:rPr>
              <a:t>Baillet</a:t>
            </a:r>
            <a:endParaRPr lang="en-CA" dirty="0">
              <a:solidFill>
                <a:schemeClr val="bg1">
                  <a:lumMod val="65000"/>
                </a:schemeClr>
              </a:solidFill>
              <a:latin typeface="MyriadPro-Regular" panose="020B0503030403020204" pitchFamily="34" charset="0"/>
            </a:endParaRPr>
          </a:p>
          <a:p>
            <a:r>
              <a:rPr lang="en-CA" dirty="0">
                <a:solidFill>
                  <a:schemeClr val="bg1">
                    <a:lumMod val="65000"/>
                  </a:schemeClr>
                </a:solidFill>
                <a:latin typeface="MyriadPro-Regular" panose="020B0503030403020204" pitchFamily="34" charset="0"/>
              </a:rPr>
              <a:t>Ted Satterthwaite</a:t>
            </a:r>
          </a:p>
          <a:p>
            <a:r>
              <a:rPr lang="en-CA" dirty="0" err="1">
                <a:solidFill>
                  <a:schemeClr val="bg1">
                    <a:lumMod val="65000"/>
                  </a:schemeClr>
                </a:solidFill>
                <a:latin typeface="MyriadPro-Regular" panose="020B0503030403020204" pitchFamily="34" charset="0"/>
              </a:rPr>
              <a:t>Mallar</a:t>
            </a:r>
            <a:r>
              <a:rPr lang="en-CA" dirty="0">
                <a:solidFill>
                  <a:schemeClr val="bg1">
                    <a:lumMod val="65000"/>
                  </a:schemeClr>
                </a:solidFill>
                <a:latin typeface="MyriadPro-Regular" panose="020B0503030403020204" pitchFamily="34" charset="0"/>
              </a:rPr>
              <a:t> Chakravarty</a:t>
            </a:r>
          </a:p>
          <a:p>
            <a:r>
              <a:rPr lang="en-CA" dirty="0">
                <a:solidFill>
                  <a:schemeClr val="bg1">
                    <a:lumMod val="65000"/>
                  </a:schemeClr>
                </a:solidFill>
                <a:latin typeface="MyriadPro-Regular" panose="020B0503030403020204" pitchFamily="34" charset="0"/>
              </a:rPr>
              <a:t>Armin </a:t>
            </a:r>
            <a:r>
              <a:rPr lang="en-CA" dirty="0" err="1">
                <a:solidFill>
                  <a:schemeClr val="bg1">
                    <a:lumMod val="65000"/>
                  </a:schemeClr>
                </a:solidFill>
                <a:latin typeface="MyriadPro-Regular" panose="020B0503030403020204" pitchFamily="34" charset="0"/>
              </a:rPr>
              <a:t>Raznahan</a:t>
            </a:r>
            <a:endParaRPr lang="en-CA" dirty="0">
              <a:solidFill>
                <a:schemeClr val="bg1">
                  <a:lumMod val="65000"/>
                </a:schemeClr>
              </a:solidFill>
              <a:latin typeface="MyriadPro-Regular" panose="020B0503030403020204" pitchFamily="34" charset="0"/>
            </a:endParaRPr>
          </a:p>
          <a:p>
            <a:r>
              <a:rPr lang="en-CA" dirty="0">
                <a:solidFill>
                  <a:schemeClr val="bg1">
                    <a:lumMod val="65000"/>
                  </a:schemeClr>
                </a:solidFill>
                <a:latin typeface="MyriadPro-Regular" panose="020B0503030403020204" pitchFamily="34" charset="0"/>
              </a:rPr>
              <a:t>Bratislav </a:t>
            </a:r>
            <a:r>
              <a:rPr lang="en-CA" dirty="0" err="1">
                <a:solidFill>
                  <a:schemeClr val="bg1">
                    <a:lumMod val="65000"/>
                  </a:schemeClr>
                </a:solidFill>
                <a:latin typeface="MyriadPro-Regular" panose="020B0503030403020204" pitchFamily="34" charset="0"/>
              </a:rPr>
              <a:t>Misic</a:t>
            </a:r>
            <a:endParaRPr lang="en-CA" dirty="0">
              <a:solidFill>
                <a:schemeClr val="bg1">
                  <a:lumMod val="65000"/>
                </a:schemeClr>
              </a:solidFill>
              <a:latin typeface="MyriadPro-Regular" panose="020B0503030403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6D92A3F-E9BE-2729-7905-669940E65903}"/>
              </a:ext>
            </a:extLst>
          </p:cNvPr>
          <p:cNvSpPr txBox="1"/>
          <p:nvPr/>
        </p:nvSpPr>
        <p:spPr>
          <a:xfrm>
            <a:off x="7513052" y="3458000"/>
            <a:ext cx="3801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u="sng" dirty="0">
                <a:latin typeface="MyriadPro-Regular" panose="020B0503030403020204" pitchFamily="34" charset="0"/>
              </a:rPr>
              <a:t>collaborators &amp; contributors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E8347C-1C02-2E9E-4337-B5878510E40E}"/>
              </a:ext>
            </a:extLst>
          </p:cNvPr>
          <p:cNvSpPr txBox="1"/>
          <p:nvPr/>
        </p:nvSpPr>
        <p:spPr>
          <a:xfrm>
            <a:off x="8610541" y="3045773"/>
            <a:ext cx="1705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chemeClr val="bg1">
                    <a:lumMod val="65000"/>
                  </a:schemeClr>
                </a:solidFill>
                <a:latin typeface="MyriadPro-Regular" panose="020B0503030403020204" pitchFamily="34" charset="0"/>
              </a:rPr>
              <a:t>Justine Hansen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6241414-8AB0-C84B-40B9-10979D31C895}"/>
              </a:ext>
            </a:extLst>
          </p:cNvPr>
          <p:cNvSpPr/>
          <p:nvPr/>
        </p:nvSpPr>
        <p:spPr>
          <a:xfrm>
            <a:off x="0" y="-11505"/>
            <a:ext cx="12192000" cy="631479"/>
          </a:xfrm>
          <a:prstGeom prst="rect">
            <a:avLst/>
          </a:prstGeom>
          <a:solidFill>
            <a:srgbClr val="EBE5C5"/>
          </a:solidFill>
          <a:ln>
            <a:solidFill>
              <a:srgbClr val="EBE5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A" sz="260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neur       maps</a:t>
            </a:r>
          </a:p>
        </p:txBody>
      </p:sp>
      <p:pic>
        <p:nvPicPr>
          <p:cNvPr id="16" name="Picture 2" descr="Icon&#10;&#10;Description automatically generated">
            <a:extLst>
              <a:ext uri="{FF2B5EF4-FFF2-40B4-BE49-F238E27FC236}">
                <a16:creationId xmlns:a16="http://schemas.microsoft.com/office/drawing/2014/main" id="{BF71EBB2-E0E2-90AB-64B7-1F67B42D8B3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751" y="-11505"/>
            <a:ext cx="395581" cy="533052"/>
          </a:xfrm>
          <a:prstGeom prst="rect">
            <a:avLst/>
          </a:prstGeom>
        </p:spPr>
      </p:pic>
      <p:pic>
        <p:nvPicPr>
          <p:cNvPr id="14" name="Picture 13" descr="A person smiling for a picture&#10;&#10;Description automatically generated">
            <a:extLst>
              <a:ext uri="{FF2B5EF4-FFF2-40B4-BE49-F238E27FC236}">
                <a16:creationId xmlns:a16="http://schemas.microsoft.com/office/drawing/2014/main" id="{6B01C214-E7E1-E04D-740A-7B63CA565155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521" y="1733034"/>
            <a:ext cx="1261060" cy="126106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37A2B78-41CF-0825-CB27-44D215DD9DB1}"/>
              </a:ext>
            </a:extLst>
          </p:cNvPr>
          <p:cNvSpPr txBox="1"/>
          <p:nvPr/>
        </p:nvSpPr>
        <p:spPr>
          <a:xfrm>
            <a:off x="10152771" y="3039154"/>
            <a:ext cx="16865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solidFill>
                  <a:schemeClr val="bg1">
                    <a:lumMod val="65000"/>
                  </a:schemeClr>
                </a:solidFill>
                <a:latin typeface="MyriadPro-Regular" panose="020B0503030403020204" pitchFamily="34" charset="0"/>
              </a:rPr>
              <a:t>Zhen-Qi Liu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10E1700-9D45-AE31-8818-717CA35332D8}"/>
              </a:ext>
            </a:extLst>
          </p:cNvPr>
          <p:cNvSpPr/>
          <p:nvPr/>
        </p:nvSpPr>
        <p:spPr>
          <a:xfrm>
            <a:off x="0" y="6450894"/>
            <a:ext cx="12192000" cy="40710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39B12E2-1969-0790-DEF6-97F0230C3091}"/>
              </a:ext>
            </a:extLst>
          </p:cNvPr>
          <p:cNvSpPr txBox="1"/>
          <p:nvPr/>
        </p:nvSpPr>
        <p:spPr>
          <a:xfrm>
            <a:off x="11767559" y="646978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90603797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EB240FF-0C20-ADD8-384F-4BB6DDA032BC}"/>
              </a:ext>
            </a:extLst>
          </p:cNvPr>
          <p:cNvSpPr/>
          <p:nvPr/>
        </p:nvSpPr>
        <p:spPr>
          <a:xfrm>
            <a:off x="0" y="-11505"/>
            <a:ext cx="12192000" cy="631479"/>
          </a:xfrm>
          <a:prstGeom prst="rect">
            <a:avLst/>
          </a:prstGeom>
          <a:solidFill>
            <a:srgbClr val="EBE5C5"/>
          </a:solidFill>
          <a:ln>
            <a:solidFill>
              <a:srgbClr val="EBE5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A" sz="260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neur       maps: annotated connectomes</a:t>
            </a:r>
          </a:p>
        </p:txBody>
      </p:sp>
      <p:pic>
        <p:nvPicPr>
          <p:cNvPr id="8" name="Picture 2" descr="Icon&#10;&#10;Description automatically generated">
            <a:extLst>
              <a:ext uri="{FF2B5EF4-FFF2-40B4-BE49-F238E27FC236}">
                <a16:creationId xmlns:a16="http://schemas.microsoft.com/office/drawing/2014/main" id="{D6321653-82B5-1769-91F6-49265F5250B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751" y="-11505"/>
            <a:ext cx="395581" cy="53305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D753445-5B4E-A4C4-3A0C-6789E9D421A9}"/>
              </a:ext>
            </a:extLst>
          </p:cNvPr>
          <p:cNvSpPr/>
          <p:nvPr/>
        </p:nvSpPr>
        <p:spPr>
          <a:xfrm>
            <a:off x="0" y="6450894"/>
            <a:ext cx="12192000" cy="40710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839AC5-7193-80F2-E6C5-12C072F4EA8A}"/>
              </a:ext>
            </a:extLst>
          </p:cNvPr>
          <p:cNvSpPr txBox="1"/>
          <p:nvPr/>
        </p:nvSpPr>
        <p:spPr>
          <a:xfrm>
            <a:off x="11767559" y="646978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21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6761BEE-7082-6FA1-8297-77EEFB1E24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6332" y="1031589"/>
            <a:ext cx="4342605" cy="500768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069EA3E-54D8-3728-0774-41EE0E67E6F1}"/>
              </a:ext>
            </a:extLst>
          </p:cNvPr>
          <p:cNvSpPr txBox="1"/>
          <p:nvPr/>
        </p:nvSpPr>
        <p:spPr>
          <a:xfrm>
            <a:off x="6461759" y="2521059"/>
            <a:ext cx="476254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We developed neuromaps to do </a:t>
            </a:r>
            <a:r>
              <a:rPr lang="en-CA" sz="2000" b="1" dirty="0">
                <a:solidFill>
                  <a:srgbClr val="FCAE17"/>
                </a:solidFill>
              </a:rPr>
              <a:t>annotated connectomics</a:t>
            </a:r>
            <a:r>
              <a:rPr lang="en-CA" sz="2000" dirty="0"/>
              <a:t>: </a:t>
            </a:r>
            <a:r>
              <a:rPr lang="en-CA" dirty="0"/>
              <a:t>by annotating brain networks with microstructural properties, we create enriched network representations of the brain that opens fundamentally new opportunities for discovery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ECF7128-B713-04DA-B995-6ED8C06BF5BA}"/>
              </a:ext>
            </a:extLst>
          </p:cNvPr>
          <p:cNvSpPr txBox="1"/>
          <p:nvPr/>
        </p:nvSpPr>
        <p:spPr>
          <a:xfrm>
            <a:off x="162560" y="6481374"/>
            <a:ext cx="53862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600" dirty="0">
                <a:latin typeface="+mj-lt"/>
              </a:rPr>
              <a:t>Bazinet, Hansen and Misic (2023) </a:t>
            </a:r>
            <a:r>
              <a:rPr lang="en-CA" sz="1600" i="1" dirty="0">
                <a:latin typeface="+mj-lt"/>
              </a:rPr>
              <a:t>Nature Reviews Neuroscience</a:t>
            </a:r>
          </a:p>
        </p:txBody>
      </p:sp>
    </p:spTree>
    <p:extLst>
      <p:ext uri="{BB962C8B-B14F-4D97-AF65-F5344CB8AC3E}">
        <p14:creationId xmlns:p14="http://schemas.microsoft.com/office/powerpoint/2010/main" val="3392847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EB240FF-0C20-ADD8-384F-4BB6DDA032BC}"/>
              </a:ext>
            </a:extLst>
          </p:cNvPr>
          <p:cNvSpPr/>
          <p:nvPr/>
        </p:nvSpPr>
        <p:spPr>
          <a:xfrm>
            <a:off x="0" y="-11505"/>
            <a:ext cx="12192000" cy="631479"/>
          </a:xfrm>
          <a:prstGeom prst="rect">
            <a:avLst/>
          </a:prstGeom>
          <a:solidFill>
            <a:srgbClr val="EBE5C5"/>
          </a:solidFill>
          <a:ln>
            <a:solidFill>
              <a:srgbClr val="EBE5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A" sz="260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neur       maps: annotated connectomics</a:t>
            </a:r>
          </a:p>
        </p:txBody>
      </p:sp>
      <p:pic>
        <p:nvPicPr>
          <p:cNvPr id="8" name="Picture 2" descr="Icon&#10;&#10;Description automatically generated">
            <a:extLst>
              <a:ext uri="{FF2B5EF4-FFF2-40B4-BE49-F238E27FC236}">
                <a16:creationId xmlns:a16="http://schemas.microsoft.com/office/drawing/2014/main" id="{D6321653-82B5-1769-91F6-49265F5250B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751" y="-11505"/>
            <a:ext cx="395581" cy="53305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6276B08-7B36-6FC2-13BF-B759CF46A453}"/>
              </a:ext>
            </a:extLst>
          </p:cNvPr>
          <p:cNvSpPr/>
          <p:nvPr/>
        </p:nvSpPr>
        <p:spPr>
          <a:xfrm>
            <a:off x="0" y="6450894"/>
            <a:ext cx="12192000" cy="40710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E82AED-43F6-7E7C-A9E7-35714CCA9F4E}"/>
              </a:ext>
            </a:extLst>
          </p:cNvPr>
          <p:cNvSpPr txBox="1"/>
          <p:nvPr/>
        </p:nvSpPr>
        <p:spPr>
          <a:xfrm>
            <a:off x="11767559" y="646978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22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28264C-32E6-EFB3-40AF-B887C96B85A1}"/>
              </a:ext>
            </a:extLst>
          </p:cNvPr>
          <p:cNvSpPr txBox="1"/>
          <p:nvPr/>
        </p:nvSpPr>
        <p:spPr>
          <a:xfrm>
            <a:off x="162560" y="6481374"/>
            <a:ext cx="53862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600" dirty="0">
                <a:latin typeface="+mj-lt"/>
              </a:rPr>
              <a:t>Bazinet, Hansen and Misic (2023) </a:t>
            </a:r>
            <a:r>
              <a:rPr lang="en-CA" sz="1600" i="1" dirty="0">
                <a:latin typeface="+mj-lt"/>
              </a:rPr>
              <a:t>Nature Reviews Neuroscience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865A9A5-9C74-9D6C-2DFC-E1DBF13A25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580" y="2174489"/>
            <a:ext cx="10636840" cy="380068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955FAC4-5EA3-CB71-186A-401734B3052D}"/>
              </a:ext>
            </a:extLst>
          </p:cNvPr>
          <p:cNvSpPr txBox="1"/>
          <p:nvPr/>
        </p:nvSpPr>
        <p:spPr>
          <a:xfrm>
            <a:off x="1158224" y="1212565"/>
            <a:ext cx="9875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ea typeface="Cambria" panose="02040503050406030204" pitchFamily="18" charset="0"/>
                <a:cs typeface="Times New Roman" panose="02020603050405020304" pitchFamily="18" charset="0"/>
              </a:rPr>
              <a:t>c</a:t>
            </a:r>
            <a:r>
              <a:rPr lang="en-US" sz="1800" dirty="0">
                <a:effectLst/>
                <a:ea typeface="Cambria" panose="02040503050406030204" pitchFamily="18" charset="0"/>
                <a:cs typeface="Times New Roman" panose="02020603050405020304" pitchFamily="18" charset="0"/>
              </a:rPr>
              <a:t>oncepts from graph theory can be enriched by incorporating information about biological attributes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610253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EB240FF-0C20-ADD8-384F-4BB6DDA032BC}"/>
              </a:ext>
            </a:extLst>
          </p:cNvPr>
          <p:cNvSpPr/>
          <p:nvPr/>
        </p:nvSpPr>
        <p:spPr>
          <a:xfrm>
            <a:off x="0" y="-11505"/>
            <a:ext cx="12192000" cy="631479"/>
          </a:xfrm>
          <a:prstGeom prst="rect">
            <a:avLst/>
          </a:prstGeom>
          <a:solidFill>
            <a:srgbClr val="EBE5C5"/>
          </a:solidFill>
          <a:ln>
            <a:solidFill>
              <a:srgbClr val="EBE5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A" sz="260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neur       maps: annotated connectomics</a:t>
            </a:r>
          </a:p>
        </p:txBody>
      </p:sp>
      <p:pic>
        <p:nvPicPr>
          <p:cNvPr id="8" name="Picture 2" descr="Icon&#10;&#10;Description automatically generated">
            <a:extLst>
              <a:ext uri="{FF2B5EF4-FFF2-40B4-BE49-F238E27FC236}">
                <a16:creationId xmlns:a16="http://schemas.microsoft.com/office/drawing/2014/main" id="{D6321653-82B5-1769-91F6-49265F5250B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751" y="-11505"/>
            <a:ext cx="395581" cy="53305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6276B08-7B36-6FC2-13BF-B759CF46A453}"/>
              </a:ext>
            </a:extLst>
          </p:cNvPr>
          <p:cNvSpPr/>
          <p:nvPr/>
        </p:nvSpPr>
        <p:spPr>
          <a:xfrm>
            <a:off x="0" y="6450894"/>
            <a:ext cx="12192000" cy="40710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E82AED-43F6-7E7C-A9E7-35714CCA9F4E}"/>
              </a:ext>
            </a:extLst>
          </p:cNvPr>
          <p:cNvSpPr txBox="1"/>
          <p:nvPr/>
        </p:nvSpPr>
        <p:spPr>
          <a:xfrm>
            <a:off x="11767559" y="646978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23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28264C-32E6-EFB3-40AF-B887C96B85A1}"/>
              </a:ext>
            </a:extLst>
          </p:cNvPr>
          <p:cNvSpPr txBox="1"/>
          <p:nvPr/>
        </p:nvSpPr>
        <p:spPr>
          <a:xfrm>
            <a:off x="162560" y="6481374"/>
            <a:ext cx="53862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600" dirty="0">
                <a:latin typeface="+mj-lt"/>
              </a:rPr>
              <a:t>Bazinet, Hansen and Misic (2023) </a:t>
            </a:r>
            <a:r>
              <a:rPr lang="en-CA" sz="1600" i="1" dirty="0">
                <a:latin typeface="+mj-lt"/>
              </a:rPr>
              <a:t>Nature Reviews Neuroscience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955FAC4-5EA3-CB71-186A-401734B3052D}"/>
              </a:ext>
            </a:extLst>
          </p:cNvPr>
          <p:cNvSpPr txBox="1"/>
          <p:nvPr/>
        </p:nvSpPr>
        <p:spPr>
          <a:xfrm>
            <a:off x="1158224" y="1052675"/>
            <a:ext cx="9875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900"/>
              </a:spcBef>
              <a:spcAft>
                <a:spcPts val="900"/>
              </a:spcAft>
            </a:pPr>
            <a:r>
              <a:rPr lang="en-US" sz="1800" dirty="0">
                <a:effectLst/>
                <a:ea typeface="Cambria" panose="02040503050406030204" pitchFamily="18" charset="0"/>
                <a:cs typeface="Times New Roman" panose="02020603050405020304" pitchFamily="18" charset="0"/>
              </a:rPr>
              <a:t>taking into account regional heterogeneity can help build better network models of brain function.</a:t>
            </a:r>
            <a:endParaRPr lang="en-CA" sz="1800" dirty="0">
              <a:effectLst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BE9F81-56A1-61DA-C005-8FF3682554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3629" y="1820361"/>
            <a:ext cx="6137079" cy="4215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615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EB240FF-0C20-ADD8-384F-4BB6DDA032BC}"/>
              </a:ext>
            </a:extLst>
          </p:cNvPr>
          <p:cNvSpPr/>
          <p:nvPr/>
        </p:nvSpPr>
        <p:spPr>
          <a:xfrm>
            <a:off x="0" y="-11505"/>
            <a:ext cx="12192000" cy="631479"/>
          </a:xfrm>
          <a:prstGeom prst="rect">
            <a:avLst/>
          </a:prstGeom>
          <a:solidFill>
            <a:srgbClr val="EBE5C5"/>
          </a:solidFill>
          <a:ln>
            <a:solidFill>
              <a:srgbClr val="EBE5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A" sz="260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neur       maps: the workflow</a:t>
            </a:r>
          </a:p>
        </p:txBody>
      </p:sp>
      <p:pic>
        <p:nvPicPr>
          <p:cNvPr id="8" name="Picture 2" descr="Icon&#10;&#10;Description automatically generated">
            <a:extLst>
              <a:ext uri="{FF2B5EF4-FFF2-40B4-BE49-F238E27FC236}">
                <a16:creationId xmlns:a16="http://schemas.microsoft.com/office/drawing/2014/main" id="{D6321653-82B5-1769-91F6-49265F5250B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751" y="-11505"/>
            <a:ext cx="395581" cy="533052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3B9DCAE3-D048-8473-7723-FCACB356CE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6051" y="2059306"/>
            <a:ext cx="850408" cy="3281054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1F448217-94DE-3788-C821-95A9A990DD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4771" y="2059306"/>
            <a:ext cx="2893928" cy="3281054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A413A6F2-D679-46D3-C08A-09B2F1C8A0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33750" y="2059306"/>
            <a:ext cx="913872" cy="3281054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9CABCA52-8123-851F-5445-2B89859644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21045" y="2060889"/>
            <a:ext cx="1491388" cy="3274708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817A7E19-0E22-C7F1-AFED-EF86203A353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74126" y="2059306"/>
            <a:ext cx="2265641" cy="3281054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A5C94468-A2DE-CDC1-93F2-491D97D927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1113" y="2059305"/>
            <a:ext cx="850408" cy="3281054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3178BB90-7572-BBB2-E0AE-2B8EDDC60E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0146" y="2059306"/>
            <a:ext cx="850408" cy="328105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3F8C9F2-EA35-BB1E-A88F-1532E7E1F3ED}"/>
              </a:ext>
            </a:extLst>
          </p:cNvPr>
          <p:cNvSpPr/>
          <p:nvPr/>
        </p:nvSpPr>
        <p:spPr>
          <a:xfrm>
            <a:off x="0" y="6450894"/>
            <a:ext cx="12192000" cy="40710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6D0DB3-5B33-18BA-DF3F-58A42CCE296A}"/>
              </a:ext>
            </a:extLst>
          </p:cNvPr>
          <p:cNvSpPr txBox="1"/>
          <p:nvPr/>
        </p:nvSpPr>
        <p:spPr>
          <a:xfrm>
            <a:off x="11818359" y="646978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337057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EB240FF-0C20-ADD8-384F-4BB6DDA032BC}"/>
              </a:ext>
            </a:extLst>
          </p:cNvPr>
          <p:cNvSpPr/>
          <p:nvPr/>
        </p:nvSpPr>
        <p:spPr>
          <a:xfrm>
            <a:off x="0" y="-11505"/>
            <a:ext cx="12192000" cy="631479"/>
          </a:xfrm>
          <a:prstGeom prst="rect">
            <a:avLst/>
          </a:prstGeom>
          <a:solidFill>
            <a:srgbClr val="EBE5C5"/>
          </a:solidFill>
          <a:ln>
            <a:solidFill>
              <a:srgbClr val="EBE5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A" sz="260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neur       maps: annotated connectomics</a:t>
            </a:r>
          </a:p>
        </p:txBody>
      </p:sp>
      <p:pic>
        <p:nvPicPr>
          <p:cNvPr id="8" name="Picture 2" descr="Icon&#10;&#10;Description automatically generated">
            <a:extLst>
              <a:ext uri="{FF2B5EF4-FFF2-40B4-BE49-F238E27FC236}">
                <a16:creationId xmlns:a16="http://schemas.microsoft.com/office/drawing/2014/main" id="{D6321653-82B5-1769-91F6-49265F5250B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751" y="-11505"/>
            <a:ext cx="395581" cy="53305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6276B08-7B36-6FC2-13BF-B759CF46A453}"/>
              </a:ext>
            </a:extLst>
          </p:cNvPr>
          <p:cNvSpPr/>
          <p:nvPr/>
        </p:nvSpPr>
        <p:spPr>
          <a:xfrm>
            <a:off x="0" y="6450894"/>
            <a:ext cx="12192000" cy="40710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E82AED-43F6-7E7C-A9E7-35714CCA9F4E}"/>
              </a:ext>
            </a:extLst>
          </p:cNvPr>
          <p:cNvSpPr txBox="1"/>
          <p:nvPr/>
        </p:nvSpPr>
        <p:spPr>
          <a:xfrm>
            <a:off x="11767559" y="646978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23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28264C-32E6-EFB3-40AF-B887C96B85A1}"/>
              </a:ext>
            </a:extLst>
          </p:cNvPr>
          <p:cNvSpPr txBox="1"/>
          <p:nvPr/>
        </p:nvSpPr>
        <p:spPr>
          <a:xfrm>
            <a:off x="162560" y="6481374"/>
            <a:ext cx="53862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600" dirty="0">
                <a:latin typeface="+mj-lt"/>
              </a:rPr>
              <a:t>Bazinet, Hansen and Misic (2023) </a:t>
            </a:r>
            <a:r>
              <a:rPr lang="en-CA" sz="1600" i="1" dirty="0">
                <a:latin typeface="+mj-lt"/>
              </a:rPr>
              <a:t>Nature Reviews Neuroscience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14C36F1-50E5-6001-0050-E0BEBB7D4E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5942" y="2373158"/>
            <a:ext cx="7640116" cy="1619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822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8AC88C7-7D8D-D9FB-5C03-83CA33A14F02}"/>
              </a:ext>
            </a:extLst>
          </p:cNvPr>
          <p:cNvSpPr/>
          <p:nvPr/>
        </p:nvSpPr>
        <p:spPr>
          <a:xfrm>
            <a:off x="0" y="-11505"/>
            <a:ext cx="12192000" cy="6869505"/>
          </a:xfrm>
          <a:prstGeom prst="rect">
            <a:avLst/>
          </a:prstGeom>
          <a:solidFill>
            <a:srgbClr val="EBE5C5"/>
          </a:solidFill>
          <a:ln>
            <a:solidFill>
              <a:srgbClr val="EBE5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500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634714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EB240FF-0C20-ADD8-384F-4BB6DDA032BC}"/>
              </a:ext>
            </a:extLst>
          </p:cNvPr>
          <p:cNvSpPr/>
          <p:nvPr/>
        </p:nvSpPr>
        <p:spPr>
          <a:xfrm>
            <a:off x="0" y="-11505"/>
            <a:ext cx="12192000" cy="631479"/>
          </a:xfrm>
          <a:prstGeom prst="rect">
            <a:avLst/>
          </a:prstGeom>
          <a:solidFill>
            <a:srgbClr val="EBE5C5"/>
          </a:solidFill>
          <a:ln>
            <a:solidFill>
              <a:srgbClr val="EBE5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A" sz="260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neur       maps: transforms</a:t>
            </a:r>
          </a:p>
        </p:txBody>
      </p:sp>
      <p:pic>
        <p:nvPicPr>
          <p:cNvPr id="8" name="Picture 2" descr="Icon&#10;&#10;Description automatically generated">
            <a:extLst>
              <a:ext uri="{FF2B5EF4-FFF2-40B4-BE49-F238E27FC236}">
                <a16:creationId xmlns:a16="http://schemas.microsoft.com/office/drawing/2014/main" id="{D6321653-82B5-1769-91F6-49265F5250B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751" y="-11505"/>
            <a:ext cx="395581" cy="533052"/>
          </a:xfrm>
          <a:prstGeom prst="rect">
            <a:avLst/>
          </a:prstGeom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3D6E2BA2-6EC7-09BA-44A8-CA75FCD563ED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</a:blip>
          <a:stretch>
            <a:fillRect/>
          </a:stretch>
        </p:blipFill>
        <p:spPr>
          <a:xfrm>
            <a:off x="5496051" y="2059306"/>
            <a:ext cx="850408" cy="3281054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CE64418C-65E2-5709-0619-10CB5735BD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4771" y="2059306"/>
            <a:ext cx="2893928" cy="3281054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937B3C10-9892-D672-5A56-FB0C9157DA07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20000"/>
          </a:blip>
          <a:stretch>
            <a:fillRect/>
          </a:stretch>
        </p:blipFill>
        <p:spPr>
          <a:xfrm>
            <a:off x="4633750" y="2059306"/>
            <a:ext cx="913872" cy="3281054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13A7C1FF-D5B7-3C53-C1A6-D2C8FAC59742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20000"/>
          </a:blip>
          <a:stretch>
            <a:fillRect/>
          </a:stretch>
        </p:blipFill>
        <p:spPr>
          <a:xfrm>
            <a:off x="6421045" y="2060889"/>
            <a:ext cx="1491388" cy="3274708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567BB059-7C70-396D-6D7C-76BFC25AA47E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20000"/>
          </a:blip>
          <a:stretch>
            <a:fillRect/>
          </a:stretch>
        </p:blipFill>
        <p:spPr>
          <a:xfrm>
            <a:off x="8674126" y="2059306"/>
            <a:ext cx="2265641" cy="3281054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3436CE55-1A01-89F1-C865-7D4CB5140322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</a:blip>
          <a:stretch>
            <a:fillRect/>
          </a:stretch>
        </p:blipFill>
        <p:spPr>
          <a:xfrm>
            <a:off x="3821113" y="2059305"/>
            <a:ext cx="850408" cy="3281054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B33E9BFD-F9A5-320C-DD78-E1C24EAC83E2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</a:blip>
          <a:stretch>
            <a:fillRect/>
          </a:stretch>
        </p:blipFill>
        <p:spPr>
          <a:xfrm>
            <a:off x="7830146" y="2059306"/>
            <a:ext cx="850408" cy="328105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A1A97B0-CCE2-139A-6E16-E11F6BE64C0E}"/>
              </a:ext>
            </a:extLst>
          </p:cNvPr>
          <p:cNvSpPr/>
          <p:nvPr/>
        </p:nvSpPr>
        <p:spPr>
          <a:xfrm>
            <a:off x="0" y="6450894"/>
            <a:ext cx="12192000" cy="40710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842493E-5F73-62E4-EBC5-8194861B063C}"/>
              </a:ext>
            </a:extLst>
          </p:cNvPr>
          <p:cNvSpPr txBox="1"/>
          <p:nvPr/>
        </p:nvSpPr>
        <p:spPr>
          <a:xfrm>
            <a:off x="11818359" y="646978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965796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EB240FF-0C20-ADD8-384F-4BB6DDA032BC}"/>
              </a:ext>
            </a:extLst>
          </p:cNvPr>
          <p:cNvSpPr/>
          <p:nvPr/>
        </p:nvSpPr>
        <p:spPr>
          <a:xfrm>
            <a:off x="0" y="-11505"/>
            <a:ext cx="12192000" cy="631479"/>
          </a:xfrm>
          <a:prstGeom prst="rect">
            <a:avLst/>
          </a:prstGeom>
          <a:solidFill>
            <a:srgbClr val="EBE5C5"/>
          </a:solidFill>
          <a:ln>
            <a:solidFill>
              <a:srgbClr val="EBE5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A" sz="260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neur       maps: transforms</a:t>
            </a:r>
          </a:p>
        </p:txBody>
      </p:sp>
      <p:pic>
        <p:nvPicPr>
          <p:cNvPr id="8" name="Picture 2" descr="Icon&#10;&#10;Description automatically generated">
            <a:extLst>
              <a:ext uri="{FF2B5EF4-FFF2-40B4-BE49-F238E27FC236}">
                <a16:creationId xmlns:a16="http://schemas.microsoft.com/office/drawing/2014/main" id="{D6321653-82B5-1769-91F6-49265F5250B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751" y="-11505"/>
            <a:ext cx="395581" cy="533052"/>
          </a:xfrm>
          <a:prstGeom prst="rect">
            <a:avLst/>
          </a:prstGeom>
        </p:spPr>
      </p:pic>
      <p:pic>
        <p:nvPicPr>
          <p:cNvPr id="15" name="Picture 14" descr="Shape&#10;&#10;Description automatically generated with low confidence">
            <a:extLst>
              <a:ext uri="{FF2B5EF4-FFF2-40B4-BE49-F238E27FC236}">
                <a16:creationId xmlns:a16="http://schemas.microsoft.com/office/drawing/2014/main" id="{6F6D1D71-DFEB-3768-42C3-8892626AB3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7049" y="1328769"/>
            <a:ext cx="2241742" cy="118265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07B3302-9B4F-A56C-5D87-841CF0BEB5B6}"/>
              </a:ext>
            </a:extLst>
          </p:cNvPr>
          <p:cNvSpPr txBox="1"/>
          <p:nvPr/>
        </p:nvSpPr>
        <p:spPr>
          <a:xfrm>
            <a:off x="2995791" y="1699476"/>
            <a:ext cx="28462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600" dirty="0">
                <a:latin typeface="+mj-lt"/>
              </a:rPr>
              <a:t>cortical thinning (schizophrenia):</a:t>
            </a:r>
          </a:p>
        </p:txBody>
      </p:sp>
      <p:pic>
        <p:nvPicPr>
          <p:cNvPr id="32" name="Picture 31" descr="A picture containing shape&#10;&#10;Description automatically generated">
            <a:extLst>
              <a:ext uri="{FF2B5EF4-FFF2-40B4-BE49-F238E27FC236}">
                <a16:creationId xmlns:a16="http://schemas.microsoft.com/office/drawing/2014/main" id="{F758AA78-7DBD-EEC9-FF53-757BD8229F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421" y="3277058"/>
            <a:ext cx="2145860" cy="1029236"/>
          </a:xfrm>
          <a:prstGeom prst="rect">
            <a:avLst/>
          </a:prstGeom>
        </p:spPr>
      </p:pic>
      <p:pic>
        <p:nvPicPr>
          <p:cNvPr id="33" name="Picture 32" descr="A picture containing chart&#10;&#10;Description automatically generated">
            <a:extLst>
              <a:ext uri="{FF2B5EF4-FFF2-40B4-BE49-F238E27FC236}">
                <a16:creationId xmlns:a16="http://schemas.microsoft.com/office/drawing/2014/main" id="{4285CB65-8928-B84D-AFD7-100F85E14BC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6352" y="3224863"/>
            <a:ext cx="2097682" cy="1029236"/>
          </a:xfrm>
          <a:prstGeom prst="rect">
            <a:avLst/>
          </a:prstGeom>
        </p:spPr>
      </p:pic>
      <p:pic>
        <p:nvPicPr>
          <p:cNvPr id="34" name="Picture 33" descr="A picture containing shape&#10;&#10;Description automatically generated">
            <a:extLst>
              <a:ext uri="{FF2B5EF4-FFF2-40B4-BE49-F238E27FC236}">
                <a16:creationId xmlns:a16="http://schemas.microsoft.com/office/drawing/2014/main" id="{6956798C-23C4-F0F4-A841-240259381855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3337" y="3130211"/>
            <a:ext cx="2399087" cy="1145603"/>
          </a:xfrm>
          <a:prstGeom prst="rect">
            <a:avLst/>
          </a:prstGeom>
        </p:spPr>
      </p:pic>
      <p:pic>
        <p:nvPicPr>
          <p:cNvPr id="36" name="Picture 35" descr="A picture containing text, mollusk&#10;&#10;Description automatically generated">
            <a:extLst>
              <a:ext uri="{FF2B5EF4-FFF2-40B4-BE49-F238E27FC236}">
                <a16:creationId xmlns:a16="http://schemas.microsoft.com/office/drawing/2014/main" id="{8994CF72-1A97-7D1C-EC6E-2224C285924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0175" y="3195711"/>
            <a:ext cx="2291185" cy="1017748"/>
          </a:xfrm>
          <a:prstGeom prst="rect">
            <a:avLst/>
          </a:prstGeom>
        </p:spPr>
      </p:pic>
      <p:sp>
        <p:nvSpPr>
          <p:cNvPr id="5" name="ZoneTexte 6">
            <a:extLst>
              <a:ext uri="{FF2B5EF4-FFF2-40B4-BE49-F238E27FC236}">
                <a16:creationId xmlns:a16="http://schemas.microsoft.com/office/drawing/2014/main" id="{75E3257E-563D-F8FA-86CC-44D3EDBAA674}"/>
              </a:ext>
            </a:extLst>
          </p:cNvPr>
          <p:cNvSpPr txBox="1"/>
          <p:nvPr/>
        </p:nvSpPr>
        <p:spPr>
          <a:xfrm>
            <a:off x="3292375" y="776433"/>
            <a:ext cx="52019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Let’s say we have a brain map in MNI152 space</a:t>
            </a:r>
          </a:p>
        </p:txBody>
      </p:sp>
      <p:sp>
        <p:nvSpPr>
          <p:cNvPr id="6" name="ZoneTexte 6">
            <a:extLst>
              <a:ext uri="{FF2B5EF4-FFF2-40B4-BE49-F238E27FC236}">
                <a16:creationId xmlns:a16="http://schemas.microsoft.com/office/drawing/2014/main" id="{5A8F6125-4761-8512-AAFA-130914364755}"/>
              </a:ext>
            </a:extLst>
          </p:cNvPr>
          <p:cNvSpPr txBox="1"/>
          <p:nvPr/>
        </p:nvSpPr>
        <p:spPr>
          <a:xfrm>
            <a:off x="3495036" y="2667672"/>
            <a:ext cx="52019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and we want to compare it to other brain maps: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7F676F4-5646-8E13-70E8-9331BB576CE3}"/>
              </a:ext>
            </a:extLst>
          </p:cNvPr>
          <p:cNvSpPr/>
          <p:nvPr/>
        </p:nvSpPr>
        <p:spPr>
          <a:xfrm>
            <a:off x="0" y="6450894"/>
            <a:ext cx="12192000" cy="40710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20C088-A10F-0534-E96E-CE977B0EF8D3}"/>
              </a:ext>
            </a:extLst>
          </p:cNvPr>
          <p:cNvSpPr txBox="1"/>
          <p:nvPr/>
        </p:nvSpPr>
        <p:spPr>
          <a:xfrm>
            <a:off x="0" y="6491534"/>
            <a:ext cx="44964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>
                <a:latin typeface="+mj-lt"/>
              </a:rPr>
              <a:t>Neuromaps User Guide | </a:t>
            </a:r>
            <a:r>
              <a:rPr lang="en-CA" sz="1600" dirty="0">
                <a:latin typeface="+mj-lt"/>
                <a:hlinkClick r:id="rId9"/>
              </a:rPr>
              <a:t>Coordinate systems</a:t>
            </a:r>
            <a:endParaRPr lang="en-CA" sz="1600" dirty="0"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69E762-12B3-0BC4-AC1E-853094ED08AB}"/>
              </a:ext>
            </a:extLst>
          </p:cNvPr>
          <p:cNvSpPr txBox="1"/>
          <p:nvPr/>
        </p:nvSpPr>
        <p:spPr>
          <a:xfrm>
            <a:off x="11818359" y="646978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56718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EB240FF-0C20-ADD8-384F-4BB6DDA032BC}"/>
              </a:ext>
            </a:extLst>
          </p:cNvPr>
          <p:cNvSpPr/>
          <p:nvPr/>
        </p:nvSpPr>
        <p:spPr>
          <a:xfrm>
            <a:off x="0" y="-11505"/>
            <a:ext cx="12192000" cy="631479"/>
          </a:xfrm>
          <a:prstGeom prst="rect">
            <a:avLst/>
          </a:prstGeom>
          <a:solidFill>
            <a:srgbClr val="EBE5C5"/>
          </a:solidFill>
          <a:ln>
            <a:solidFill>
              <a:srgbClr val="EBE5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A" sz="260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neur       maps: transforms</a:t>
            </a:r>
          </a:p>
        </p:txBody>
      </p:sp>
      <p:pic>
        <p:nvPicPr>
          <p:cNvPr id="8" name="Picture 2" descr="Icon&#10;&#10;Description automatically generated">
            <a:extLst>
              <a:ext uri="{FF2B5EF4-FFF2-40B4-BE49-F238E27FC236}">
                <a16:creationId xmlns:a16="http://schemas.microsoft.com/office/drawing/2014/main" id="{D6321653-82B5-1769-91F6-49265F5250B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751" y="-11505"/>
            <a:ext cx="395581" cy="533052"/>
          </a:xfrm>
          <a:prstGeom prst="rect">
            <a:avLst/>
          </a:prstGeom>
        </p:spPr>
      </p:pic>
      <p:pic>
        <p:nvPicPr>
          <p:cNvPr id="15" name="Picture 14" descr="Shape&#10;&#10;Description automatically generated with low confidence">
            <a:extLst>
              <a:ext uri="{FF2B5EF4-FFF2-40B4-BE49-F238E27FC236}">
                <a16:creationId xmlns:a16="http://schemas.microsoft.com/office/drawing/2014/main" id="{6F6D1D71-DFEB-3768-42C3-8892626AB3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7049" y="1328769"/>
            <a:ext cx="2241742" cy="118265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07B3302-9B4F-A56C-5D87-841CF0BEB5B6}"/>
              </a:ext>
            </a:extLst>
          </p:cNvPr>
          <p:cNvSpPr txBox="1"/>
          <p:nvPr/>
        </p:nvSpPr>
        <p:spPr>
          <a:xfrm>
            <a:off x="2995791" y="1699476"/>
            <a:ext cx="28462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600" dirty="0">
                <a:latin typeface="+mj-lt"/>
              </a:rPr>
              <a:t>cortical thinning (schizophrenia):</a:t>
            </a:r>
          </a:p>
        </p:txBody>
      </p:sp>
      <p:pic>
        <p:nvPicPr>
          <p:cNvPr id="32" name="Picture 31" descr="A picture containing shape&#10;&#10;Description automatically generated">
            <a:extLst>
              <a:ext uri="{FF2B5EF4-FFF2-40B4-BE49-F238E27FC236}">
                <a16:creationId xmlns:a16="http://schemas.microsoft.com/office/drawing/2014/main" id="{F758AA78-7DBD-EEC9-FF53-757BD8229F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421" y="3277058"/>
            <a:ext cx="2145860" cy="1029236"/>
          </a:xfrm>
          <a:prstGeom prst="rect">
            <a:avLst/>
          </a:prstGeom>
        </p:spPr>
      </p:pic>
      <p:pic>
        <p:nvPicPr>
          <p:cNvPr id="33" name="Picture 32" descr="A picture containing chart&#10;&#10;Description automatically generated">
            <a:extLst>
              <a:ext uri="{FF2B5EF4-FFF2-40B4-BE49-F238E27FC236}">
                <a16:creationId xmlns:a16="http://schemas.microsoft.com/office/drawing/2014/main" id="{4285CB65-8928-B84D-AFD7-100F85E14BC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6352" y="3224863"/>
            <a:ext cx="2097682" cy="1029236"/>
          </a:xfrm>
          <a:prstGeom prst="rect">
            <a:avLst/>
          </a:prstGeom>
        </p:spPr>
      </p:pic>
      <p:pic>
        <p:nvPicPr>
          <p:cNvPr id="34" name="Picture 33" descr="A picture containing shape&#10;&#10;Description automatically generated">
            <a:extLst>
              <a:ext uri="{FF2B5EF4-FFF2-40B4-BE49-F238E27FC236}">
                <a16:creationId xmlns:a16="http://schemas.microsoft.com/office/drawing/2014/main" id="{6956798C-23C4-F0F4-A841-240259381855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3337" y="3130211"/>
            <a:ext cx="2399087" cy="1145603"/>
          </a:xfrm>
          <a:prstGeom prst="rect">
            <a:avLst/>
          </a:prstGeom>
        </p:spPr>
      </p:pic>
      <p:pic>
        <p:nvPicPr>
          <p:cNvPr id="36" name="Picture 35" descr="A picture containing text, mollusk&#10;&#10;Description automatically generated">
            <a:extLst>
              <a:ext uri="{FF2B5EF4-FFF2-40B4-BE49-F238E27FC236}">
                <a16:creationId xmlns:a16="http://schemas.microsoft.com/office/drawing/2014/main" id="{8994CF72-1A97-7D1C-EC6E-2224C285924F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0175" y="3195711"/>
            <a:ext cx="2291185" cy="101774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D47BFE3-80FE-031D-5F21-AE2508FB455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6275" y="4526719"/>
            <a:ext cx="1297783" cy="94329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8EC545D-DB1F-6C4A-C3CF-44C8A592BB8C}"/>
              </a:ext>
            </a:extLst>
          </p:cNvPr>
          <p:cNvSpPr txBox="1"/>
          <p:nvPr/>
        </p:nvSpPr>
        <p:spPr>
          <a:xfrm>
            <a:off x="2196338" y="5437826"/>
            <a:ext cx="18976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600" dirty="0">
                <a:latin typeface="+mj-lt"/>
              </a:rPr>
              <a:t>fsLR surface</a:t>
            </a:r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896B6C1C-8B48-BDD9-9980-97502653476B}"/>
              </a:ext>
            </a:extLst>
          </p:cNvPr>
          <p:cNvSpPr/>
          <p:nvPr/>
        </p:nvSpPr>
        <p:spPr>
          <a:xfrm rot="5400000">
            <a:off x="3079300" y="2143339"/>
            <a:ext cx="131734" cy="4495493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ZoneTexte 6">
            <a:extLst>
              <a:ext uri="{FF2B5EF4-FFF2-40B4-BE49-F238E27FC236}">
                <a16:creationId xmlns:a16="http://schemas.microsoft.com/office/drawing/2014/main" id="{4296EFD1-F563-4286-BF68-0438D5482F1A}"/>
              </a:ext>
            </a:extLst>
          </p:cNvPr>
          <p:cNvSpPr txBox="1"/>
          <p:nvPr/>
        </p:nvSpPr>
        <p:spPr>
          <a:xfrm>
            <a:off x="3292375" y="776433"/>
            <a:ext cx="52019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Let’s say we have a brain map in MNI152 space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D532BD4D-87CF-CB9C-D747-B3A780AD7A16}"/>
              </a:ext>
            </a:extLst>
          </p:cNvPr>
          <p:cNvSpPr txBox="1"/>
          <p:nvPr/>
        </p:nvSpPr>
        <p:spPr>
          <a:xfrm>
            <a:off x="3495036" y="2667672"/>
            <a:ext cx="52019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and we want to compare it to other brain maps: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1626DAD-1D1C-75C0-91E4-1AF927D69849}"/>
              </a:ext>
            </a:extLst>
          </p:cNvPr>
          <p:cNvSpPr/>
          <p:nvPr/>
        </p:nvSpPr>
        <p:spPr>
          <a:xfrm>
            <a:off x="0" y="6450894"/>
            <a:ext cx="12192000" cy="40710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BED5D00-58A0-56B2-EA78-EF4F1EE19CAC}"/>
              </a:ext>
            </a:extLst>
          </p:cNvPr>
          <p:cNvSpPr txBox="1"/>
          <p:nvPr/>
        </p:nvSpPr>
        <p:spPr>
          <a:xfrm>
            <a:off x="0" y="6491534"/>
            <a:ext cx="44964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>
                <a:latin typeface="+mj-lt"/>
              </a:rPr>
              <a:t>Neuromaps User Guide | </a:t>
            </a:r>
            <a:r>
              <a:rPr lang="en-CA" sz="1600" dirty="0">
                <a:latin typeface="+mj-lt"/>
                <a:hlinkClick r:id="rId10"/>
              </a:rPr>
              <a:t>Coordinate systems</a:t>
            </a:r>
            <a:endParaRPr lang="en-CA" sz="1600" dirty="0">
              <a:latin typeface="+mj-l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EDDD750-1C7C-5C78-773E-181F4BF25ED9}"/>
              </a:ext>
            </a:extLst>
          </p:cNvPr>
          <p:cNvSpPr txBox="1"/>
          <p:nvPr/>
        </p:nvSpPr>
        <p:spPr>
          <a:xfrm>
            <a:off x="11818359" y="646978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579335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EB240FF-0C20-ADD8-384F-4BB6DDA032BC}"/>
              </a:ext>
            </a:extLst>
          </p:cNvPr>
          <p:cNvSpPr/>
          <p:nvPr/>
        </p:nvSpPr>
        <p:spPr>
          <a:xfrm>
            <a:off x="0" y="-11505"/>
            <a:ext cx="12192000" cy="631479"/>
          </a:xfrm>
          <a:prstGeom prst="rect">
            <a:avLst/>
          </a:prstGeom>
          <a:solidFill>
            <a:srgbClr val="EBE5C5"/>
          </a:solidFill>
          <a:ln>
            <a:solidFill>
              <a:srgbClr val="EBE5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A" sz="260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neur       maps: transforms</a:t>
            </a:r>
          </a:p>
        </p:txBody>
      </p:sp>
      <p:pic>
        <p:nvPicPr>
          <p:cNvPr id="8" name="Picture 2" descr="Icon&#10;&#10;Description automatically generated">
            <a:extLst>
              <a:ext uri="{FF2B5EF4-FFF2-40B4-BE49-F238E27FC236}">
                <a16:creationId xmlns:a16="http://schemas.microsoft.com/office/drawing/2014/main" id="{D6321653-82B5-1769-91F6-49265F5250B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751" y="-11505"/>
            <a:ext cx="395581" cy="533052"/>
          </a:xfrm>
          <a:prstGeom prst="rect">
            <a:avLst/>
          </a:prstGeom>
        </p:spPr>
      </p:pic>
      <p:pic>
        <p:nvPicPr>
          <p:cNvPr id="15" name="Picture 14" descr="Shape&#10;&#10;Description automatically generated with low confidence">
            <a:extLst>
              <a:ext uri="{FF2B5EF4-FFF2-40B4-BE49-F238E27FC236}">
                <a16:creationId xmlns:a16="http://schemas.microsoft.com/office/drawing/2014/main" id="{6F6D1D71-DFEB-3768-42C3-8892626AB3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7049" y="1328769"/>
            <a:ext cx="2241742" cy="118265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07B3302-9B4F-A56C-5D87-841CF0BEB5B6}"/>
              </a:ext>
            </a:extLst>
          </p:cNvPr>
          <p:cNvSpPr txBox="1"/>
          <p:nvPr/>
        </p:nvSpPr>
        <p:spPr>
          <a:xfrm>
            <a:off x="2995791" y="1699476"/>
            <a:ext cx="28462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600" dirty="0">
                <a:latin typeface="+mj-lt"/>
              </a:rPr>
              <a:t>cortical thinning (schizophrenia):</a:t>
            </a:r>
          </a:p>
        </p:txBody>
      </p:sp>
      <p:pic>
        <p:nvPicPr>
          <p:cNvPr id="32" name="Picture 31" descr="A picture containing shape&#10;&#10;Description automatically generated">
            <a:extLst>
              <a:ext uri="{FF2B5EF4-FFF2-40B4-BE49-F238E27FC236}">
                <a16:creationId xmlns:a16="http://schemas.microsoft.com/office/drawing/2014/main" id="{F758AA78-7DBD-EEC9-FF53-757BD8229F1C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421" y="3277058"/>
            <a:ext cx="2145860" cy="1029236"/>
          </a:xfrm>
          <a:prstGeom prst="rect">
            <a:avLst/>
          </a:prstGeom>
        </p:spPr>
      </p:pic>
      <p:pic>
        <p:nvPicPr>
          <p:cNvPr id="33" name="Picture 32" descr="A picture containing chart&#10;&#10;Description automatically generated">
            <a:extLst>
              <a:ext uri="{FF2B5EF4-FFF2-40B4-BE49-F238E27FC236}">
                <a16:creationId xmlns:a16="http://schemas.microsoft.com/office/drawing/2014/main" id="{4285CB65-8928-B84D-AFD7-100F85E14BC7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6352" y="3224863"/>
            <a:ext cx="2097682" cy="1029236"/>
          </a:xfrm>
          <a:prstGeom prst="rect">
            <a:avLst/>
          </a:prstGeom>
        </p:spPr>
      </p:pic>
      <p:pic>
        <p:nvPicPr>
          <p:cNvPr id="34" name="Picture 33" descr="A picture containing shape&#10;&#10;Description automatically generated">
            <a:extLst>
              <a:ext uri="{FF2B5EF4-FFF2-40B4-BE49-F238E27FC236}">
                <a16:creationId xmlns:a16="http://schemas.microsoft.com/office/drawing/2014/main" id="{6956798C-23C4-F0F4-A841-240259381855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3337" y="3130211"/>
            <a:ext cx="2399087" cy="1145603"/>
          </a:xfrm>
          <a:prstGeom prst="rect">
            <a:avLst/>
          </a:prstGeom>
        </p:spPr>
      </p:pic>
      <p:pic>
        <p:nvPicPr>
          <p:cNvPr id="36" name="Picture 35" descr="A picture containing text, mollusk&#10;&#10;Description automatically generated">
            <a:extLst>
              <a:ext uri="{FF2B5EF4-FFF2-40B4-BE49-F238E27FC236}">
                <a16:creationId xmlns:a16="http://schemas.microsoft.com/office/drawing/2014/main" id="{8994CF72-1A97-7D1C-EC6E-2224C285924F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0175" y="3195711"/>
            <a:ext cx="2291185" cy="101774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D47BFE3-80FE-031D-5F21-AE2508FB455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6275" y="4526719"/>
            <a:ext cx="1297783" cy="94329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8EC545D-DB1F-6C4A-C3CF-44C8A592BB8C}"/>
              </a:ext>
            </a:extLst>
          </p:cNvPr>
          <p:cNvSpPr txBox="1"/>
          <p:nvPr/>
        </p:nvSpPr>
        <p:spPr>
          <a:xfrm>
            <a:off x="2196338" y="5437826"/>
            <a:ext cx="18976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600" dirty="0">
                <a:latin typeface="+mj-lt"/>
              </a:rPr>
              <a:t>fsLR surface</a:t>
            </a:r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896B6C1C-8B48-BDD9-9980-97502653476B}"/>
              </a:ext>
            </a:extLst>
          </p:cNvPr>
          <p:cNvSpPr/>
          <p:nvPr/>
        </p:nvSpPr>
        <p:spPr>
          <a:xfrm rot="5400000">
            <a:off x="3079300" y="2143339"/>
            <a:ext cx="131734" cy="4495493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 descr="A black computer mouse&#10;&#10;Description automatically generated with medium confidence">
            <a:extLst>
              <a:ext uri="{FF2B5EF4-FFF2-40B4-BE49-F238E27FC236}">
                <a16:creationId xmlns:a16="http://schemas.microsoft.com/office/drawing/2014/main" id="{05AE4101-F9B0-B079-2193-7FB87526F07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2698" y="4499995"/>
            <a:ext cx="1343026" cy="1029236"/>
          </a:xfrm>
          <a:prstGeom prst="rect">
            <a:avLst/>
          </a:prstGeom>
        </p:spPr>
      </p:pic>
      <p:sp>
        <p:nvSpPr>
          <p:cNvPr id="6" name="Right Brace 5">
            <a:extLst>
              <a:ext uri="{FF2B5EF4-FFF2-40B4-BE49-F238E27FC236}">
                <a16:creationId xmlns:a16="http://schemas.microsoft.com/office/drawing/2014/main" id="{EAE0D4F1-C27E-CC46-654D-3DE56FD14ED7}"/>
              </a:ext>
            </a:extLst>
          </p:cNvPr>
          <p:cNvSpPr/>
          <p:nvPr/>
        </p:nvSpPr>
        <p:spPr>
          <a:xfrm rot="5400000">
            <a:off x="7129590" y="3294120"/>
            <a:ext cx="129243" cy="2196424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64A992F-7711-3DFE-888A-87FA20D98CE2}"/>
              </a:ext>
            </a:extLst>
          </p:cNvPr>
          <p:cNvSpPr txBox="1"/>
          <p:nvPr/>
        </p:nvSpPr>
        <p:spPr>
          <a:xfrm>
            <a:off x="6145370" y="5437826"/>
            <a:ext cx="20976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600" dirty="0">
                <a:latin typeface="+mj-lt"/>
              </a:rPr>
              <a:t>fsaverage surface</a:t>
            </a:r>
          </a:p>
        </p:txBody>
      </p:sp>
      <p:sp>
        <p:nvSpPr>
          <p:cNvPr id="10" name="ZoneTexte 6">
            <a:extLst>
              <a:ext uri="{FF2B5EF4-FFF2-40B4-BE49-F238E27FC236}">
                <a16:creationId xmlns:a16="http://schemas.microsoft.com/office/drawing/2014/main" id="{86E7EB5E-087B-C48B-A100-15A58EAE5974}"/>
              </a:ext>
            </a:extLst>
          </p:cNvPr>
          <p:cNvSpPr txBox="1"/>
          <p:nvPr/>
        </p:nvSpPr>
        <p:spPr>
          <a:xfrm>
            <a:off x="3292375" y="776433"/>
            <a:ext cx="52019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Let’s say we have a brain map in MNI152 space</a:t>
            </a:r>
          </a:p>
        </p:txBody>
      </p:sp>
      <p:sp>
        <p:nvSpPr>
          <p:cNvPr id="11" name="ZoneTexte 6">
            <a:extLst>
              <a:ext uri="{FF2B5EF4-FFF2-40B4-BE49-F238E27FC236}">
                <a16:creationId xmlns:a16="http://schemas.microsoft.com/office/drawing/2014/main" id="{8A99F3A6-EAFE-6EA7-9B36-FEEDB5C490BD}"/>
              </a:ext>
            </a:extLst>
          </p:cNvPr>
          <p:cNvSpPr txBox="1"/>
          <p:nvPr/>
        </p:nvSpPr>
        <p:spPr>
          <a:xfrm>
            <a:off x="3495036" y="2667672"/>
            <a:ext cx="52019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and we want to compare it to other brain maps: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2A661CC-3513-D468-2DFF-BE3137CAA00A}"/>
              </a:ext>
            </a:extLst>
          </p:cNvPr>
          <p:cNvSpPr/>
          <p:nvPr/>
        </p:nvSpPr>
        <p:spPr>
          <a:xfrm>
            <a:off x="0" y="6450894"/>
            <a:ext cx="12192000" cy="40710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8737608-0B67-50F1-6B67-013DB9E44A97}"/>
              </a:ext>
            </a:extLst>
          </p:cNvPr>
          <p:cNvSpPr txBox="1"/>
          <p:nvPr/>
        </p:nvSpPr>
        <p:spPr>
          <a:xfrm>
            <a:off x="0" y="6491534"/>
            <a:ext cx="44964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>
                <a:latin typeface="+mj-lt"/>
              </a:rPr>
              <a:t>Neuromaps User Guide | </a:t>
            </a:r>
            <a:r>
              <a:rPr lang="en-CA" sz="1600" dirty="0">
                <a:latin typeface="+mj-lt"/>
                <a:hlinkClick r:id="rId11"/>
              </a:rPr>
              <a:t>Coordinate systems</a:t>
            </a:r>
            <a:endParaRPr lang="en-CA" sz="1600" dirty="0">
              <a:latin typeface="+mj-lt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E1965EC-5AC1-9E36-3E15-10F19D54AF7D}"/>
              </a:ext>
            </a:extLst>
          </p:cNvPr>
          <p:cNvSpPr txBox="1"/>
          <p:nvPr/>
        </p:nvSpPr>
        <p:spPr>
          <a:xfrm>
            <a:off x="11818359" y="646978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508434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9860</TotalTime>
  <Words>1705</Words>
  <Application>Microsoft Office PowerPoint</Application>
  <PresentationFormat>Widescreen</PresentationFormat>
  <Paragraphs>381</Paragraphs>
  <Slides>51</Slides>
  <Notes>51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61" baseType="lpstr">
      <vt:lpstr>Arial</vt:lpstr>
      <vt:lpstr>Calibri</vt:lpstr>
      <vt:lpstr>Calibri Light</vt:lpstr>
      <vt:lpstr>Cambria</vt:lpstr>
      <vt:lpstr>Consolas</vt:lpstr>
      <vt:lpstr>MyriadPro-Regular</vt:lpstr>
      <vt:lpstr>Open Sans</vt:lpstr>
      <vt:lpstr>Tahoma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Bratislav Misic, Dr.</dc:creator>
  <cp:lastModifiedBy>Vincent Bazinet</cp:lastModifiedBy>
  <cp:revision>111</cp:revision>
  <dcterms:created xsi:type="dcterms:W3CDTF">2022-09-02T13:05:13Z</dcterms:created>
  <dcterms:modified xsi:type="dcterms:W3CDTF">2024-01-31T14:43:11Z</dcterms:modified>
</cp:coreProperties>
</file>